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udio/m4a" Extension="m4a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9753600" cy="7315200"/>
  <p:notesSz cx="6858000" cy="9144000"/>
  <p:embeddedFontLst>
    <p:embeddedFont>
      <p:font typeface="Open Sans Bold" charset="1" panose="020B0806030504020204"/>
      <p:regular r:id="rId19"/>
    </p:embeddedFont>
    <p:embeddedFont>
      <p:font typeface="Open Sans" charset="1" panose="020B0606030504020204"/>
      <p:regular r:id="rId20"/>
    </p:embeddedFont>
    <p:embeddedFont>
      <p:font typeface="Gliker" charset="1" panose="00000500000000000000"/>
      <p:regular r:id="rId21"/>
    </p:embeddedFont>
    <p:embeddedFont>
      <p:font typeface="Gliker Bold" charset="1" panose="000008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95.svg" Type="http://schemas.openxmlformats.org/officeDocument/2006/relationships/image"/><Relationship Id="rId7" Target="../media/aAGYH1WXXqI.m4a" Type="http://schemas.microsoft.com/office/2007/relationships/media"/><Relationship Id="rId8" Target="../media/aAGYH1WXXqI.m4a" Type="http://schemas.openxmlformats.org/officeDocument/2006/relationships/audio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3.jpeg" Type="http://schemas.openxmlformats.org/officeDocument/2006/relationships/image"/><Relationship Id="rId11" Target="../media/image74.jpeg" Type="http://schemas.openxmlformats.org/officeDocument/2006/relationships/image"/><Relationship Id="rId12" Target="../media/image75.png" Type="http://schemas.openxmlformats.org/officeDocument/2006/relationships/image"/><Relationship Id="rId13" Target="../media/image76.svg" Type="http://schemas.openxmlformats.org/officeDocument/2006/relationships/image"/><Relationship Id="rId2" Target="../media/image65.jpeg" Type="http://schemas.openxmlformats.org/officeDocument/2006/relationships/image"/><Relationship Id="rId3" Target="../media/image66.jpeg" Type="http://schemas.openxmlformats.org/officeDocument/2006/relationships/image"/><Relationship Id="rId4" Target="../media/image67.jpeg" Type="http://schemas.openxmlformats.org/officeDocument/2006/relationships/image"/><Relationship Id="rId5" Target="../media/image68.png" Type="http://schemas.openxmlformats.org/officeDocument/2006/relationships/image"/><Relationship Id="rId6" Target="../media/image69.png" Type="http://schemas.openxmlformats.org/officeDocument/2006/relationships/image"/><Relationship Id="rId7" Target="../media/image70.svg" Type="http://schemas.openxmlformats.org/officeDocument/2006/relationships/image"/><Relationship Id="rId8" Target="../media/image71.jpeg" Type="http://schemas.openxmlformats.org/officeDocument/2006/relationships/image"/><Relationship Id="rId9" Target="../media/image72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5.svg" Type="http://schemas.openxmlformats.org/officeDocument/2006/relationships/image"/><Relationship Id="rId2" Target="../media/image77.jpeg" Type="http://schemas.openxmlformats.org/officeDocument/2006/relationships/image"/><Relationship Id="rId3" Target="../media/image78.jpeg" Type="http://schemas.openxmlformats.org/officeDocument/2006/relationships/image"/><Relationship Id="rId4" Target="../media/image79.jpeg" Type="http://schemas.openxmlformats.org/officeDocument/2006/relationships/image"/><Relationship Id="rId5" Target="../media/image80.jpeg" Type="http://schemas.openxmlformats.org/officeDocument/2006/relationships/image"/><Relationship Id="rId6" Target="../media/image81.jpeg" Type="http://schemas.openxmlformats.org/officeDocument/2006/relationships/image"/><Relationship Id="rId7" Target="../media/image82.jpeg" Type="http://schemas.openxmlformats.org/officeDocument/2006/relationships/image"/><Relationship Id="rId8" Target="../media/image83.jpeg" Type="http://schemas.openxmlformats.org/officeDocument/2006/relationships/image"/><Relationship Id="rId9" Target="../media/image8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6.jpeg" Type="http://schemas.openxmlformats.org/officeDocument/2006/relationships/image"/><Relationship Id="rId3" Target="../media/image87.jpeg" Type="http://schemas.openxmlformats.org/officeDocument/2006/relationships/image"/><Relationship Id="rId4" Target="../media/image88.jpeg" Type="http://schemas.openxmlformats.org/officeDocument/2006/relationships/image"/><Relationship Id="rId5" Target="../media/image89.png" Type="http://schemas.openxmlformats.org/officeDocument/2006/relationships/image"/><Relationship Id="rId6" Target="../media/image90.png" Type="http://schemas.openxmlformats.org/officeDocument/2006/relationships/image"/><Relationship Id="rId7" Target="../media/image91.png" Type="http://schemas.openxmlformats.org/officeDocument/2006/relationships/image"/><Relationship Id="rId8" Target="../media/image92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3.png" Type="http://schemas.openxmlformats.org/officeDocument/2006/relationships/image"/><Relationship Id="rId3" Target="../media/image9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jpeg" Type="http://schemas.openxmlformats.org/officeDocument/2006/relationships/image"/><Relationship Id="rId4" Target="../media/image7.jpeg" Type="http://schemas.openxmlformats.org/officeDocument/2006/relationships/image"/><Relationship Id="rId5" Target="../media/image8.jpe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jpeg" Type="http://schemas.openxmlformats.org/officeDocument/2006/relationships/image"/><Relationship Id="rId4" Target="../media/image13.jpeg" Type="http://schemas.openxmlformats.org/officeDocument/2006/relationships/image"/><Relationship Id="rId5" Target="../media/image14.jpe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jpeg" Type="http://schemas.openxmlformats.org/officeDocument/2006/relationships/image"/><Relationship Id="rId4" Target="../media/image19.jpeg" Type="http://schemas.openxmlformats.org/officeDocument/2006/relationships/image"/><Relationship Id="rId5" Target="../media/image20.jpeg" Type="http://schemas.openxmlformats.org/officeDocument/2006/relationships/image"/><Relationship Id="rId6" Target="../media/image21.jpeg" Type="http://schemas.openxmlformats.org/officeDocument/2006/relationships/image"/><Relationship Id="rId7" Target="../media/image22.jpeg" Type="http://schemas.openxmlformats.org/officeDocument/2006/relationships/image"/><Relationship Id="rId8" Target="../media/image23.png" Type="http://schemas.openxmlformats.org/officeDocument/2006/relationships/image"/><Relationship Id="rId9" Target="../media/image2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2" Target="../media/image25.jpeg" Type="http://schemas.openxmlformats.org/officeDocument/2006/relationships/image"/><Relationship Id="rId3" Target="../media/image26.jpeg" Type="http://schemas.openxmlformats.org/officeDocument/2006/relationships/image"/><Relationship Id="rId4" Target="../media/image27.jpeg" Type="http://schemas.openxmlformats.org/officeDocument/2006/relationships/image"/><Relationship Id="rId5" Target="../media/image28.jpeg" Type="http://schemas.openxmlformats.org/officeDocument/2006/relationships/image"/><Relationship Id="rId6" Target="../media/image29.jpeg" Type="http://schemas.openxmlformats.org/officeDocument/2006/relationships/image"/><Relationship Id="rId7" Target="../media/image30.jpeg" Type="http://schemas.openxmlformats.org/officeDocument/2006/relationships/image"/><Relationship Id="rId8" Target="../media/image31.jpe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jpeg" Type="http://schemas.openxmlformats.org/officeDocument/2006/relationships/image"/><Relationship Id="rId4" Target="../media/image36.jpeg" Type="http://schemas.openxmlformats.org/officeDocument/2006/relationships/image"/><Relationship Id="rId5" Target="../media/image37.jpeg" Type="http://schemas.openxmlformats.org/officeDocument/2006/relationships/image"/><Relationship Id="rId6" Target="../media/image38.jpeg" Type="http://schemas.openxmlformats.org/officeDocument/2006/relationships/image"/><Relationship Id="rId7" Target="../media/image3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Relationship Id="rId3" Target="../media/image41.jpeg" Type="http://schemas.openxmlformats.org/officeDocument/2006/relationships/image"/><Relationship Id="rId4" Target="../media/image42.jpeg" Type="http://schemas.openxmlformats.org/officeDocument/2006/relationships/image"/><Relationship Id="rId5" Target="../media/image43.jpeg" Type="http://schemas.openxmlformats.org/officeDocument/2006/relationships/image"/><Relationship Id="rId6" Target="../media/image44.png" Type="http://schemas.openxmlformats.org/officeDocument/2006/relationships/image"/><Relationship Id="rId7" Target="../media/image45.svg" Type="http://schemas.openxmlformats.org/officeDocument/2006/relationships/image"/><Relationship Id="rId8" Target="../media/image46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5.svg" Type="http://schemas.openxmlformats.org/officeDocument/2006/relationships/image"/><Relationship Id="rId2" Target="../media/image47.jpeg" Type="http://schemas.openxmlformats.org/officeDocument/2006/relationships/image"/><Relationship Id="rId3" Target="../media/image48.jpeg" Type="http://schemas.openxmlformats.org/officeDocument/2006/relationships/image"/><Relationship Id="rId4" Target="../media/image49.jpeg" Type="http://schemas.openxmlformats.org/officeDocument/2006/relationships/image"/><Relationship Id="rId5" Target="../media/image50.jpeg" Type="http://schemas.openxmlformats.org/officeDocument/2006/relationships/image"/><Relationship Id="rId6" Target="../media/image51.jpeg" Type="http://schemas.openxmlformats.org/officeDocument/2006/relationships/image"/><Relationship Id="rId7" Target="../media/image52.jpeg" Type="http://schemas.openxmlformats.org/officeDocument/2006/relationships/image"/><Relationship Id="rId8" Target="../media/image53.jpeg" Type="http://schemas.openxmlformats.org/officeDocument/2006/relationships/image"/><Relationship Id="rId9" Target="../media/image5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4.png" Type="http://schemas.openxmlformats.org/officeDocument/2006/relationships/image"/><Relationship Id="rId2" Target="../media/image56.jpeg" Type="http://schemas.openxmlformats.org/officeDocument/2006/relationships/image"/><Relationship Id="rId3" Target="../media/image57.jpeg" Type="http://schemas.openxmlformats.org/officeDocument/2006/relationships/image"/><Relationship Id="rId4" Target="../media/image58.jpeg" Type="http://schemas.openxmlformats.org/officeDocument/2006/relationships/image"/><Relationship Id="rId5" Target="../media/image59.jpeg" Type="http://schemas.openxmlformats.org/officeDocument/2006/relationships/image"/><Relationship Id="rId6" Target="../media/image60.jpeg" Type="http://schemas.openxmlformats.org/officeDocument/2006/relationships/image"/><Relationship Id="rId7" Target="../media/image61.jpeg" Type="http://schemas.openxmlformats.org/officeDocument/2006/relationships/image"/><Relationship Id="rId8" Target="../media/image62.jpeg" Type="http://schemas.openxmlformats.org/officeDocument/2006/relationships/image"/><Relationship Id="rId9" Target="../media/image6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973333">
            <a:off x="4678946" y="863125"/>
            <a:ext cx="4755858" cy="5389074"/>
          </a:xfrm>
          <a:custGeom>
            <a:avLst/>
            <a:gdLst/>
            <a:ahLst/>
            <a:cxnLst/>
            <a:rect r="r" b="b" t="t" l="l"/>
            <a:pathLst>
              <a:path h="5389074" w="4755858">
                <a:moveTo>
                  <a:pt x="0" y="0"/>
                </a:moveTo>
                <a:lnTo>
                  <a:pt x="4755858" y="0"/>
                </a:lnTo>
                <a:lnTo>
                  <a:pt x="4755858" y="5389074"/>
                </a:lnTo>
                <a:lnTo>
                  <a:pt x="0" y="5389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14202" y="217805"/>
            <a:ext cx="2194560" cy="2194560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FDFD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7209687" y="138829"/>
            <a:ext cx="2403589" cy="2352513"/>
          </a:xfrm>
          <a:custGeom>
            <a:avLst/>
            <a:gdLst/>
            <a:ahLst/>
            <a:cxnLst/>
            <a:rect r="r" b="b" t="t" l="l"/>
            <a:pathLst>
              <a:path h="2352513" w="2403589">
                <a:moveTo>
                  <a:pt x="0" y="0"/>
                </a:moveTo>
                <a:lnTo>
                  <a:pt x="2403589" y="0"/>
                </a:lnTo>
                <a:lnTo>
                  <a:pt x="2403589" y="2352512"/>
                </a:lnTo>
                <a:lnTo>
                  <a:pt x="0" y="23525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293556" y="4805698"/>
            <a:ext cx="4841029" cy="2172412"/>
          </a:xfrm>
          <a:custGeom>
            <a:avLst/>
            <a:gdLst/>
            <a:ahLst/>
            <a:cxnLst/>
            <a:rect r="r" b="b" t="t" l="l"/>
            <a:pathLst>
              <a:path h="2172412" w="4841029">
                <a:moveTo>
                  <a:pt x="0" y="0"/>
                </a:moveTo>
                <a:lnTo>
                  <a:pt x="4841029" y="0"/>
                </a:lnTo>
                <a:lnTo>
                  <a:pt x="4841029" y="2172411"/>
                </a:lnTo>
                <a:lnTo>
                  <a:pt x="0" y="21724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w="57150" cap="sq">
            <a:solidFill>
              <a:srgbClr val="E4BF50"/>
            </a:solidFill>
            <a:prstDash val="solid"/>
            <a:miter/>
          </a:ln>
        </p:spPr>
      </p:sp>
      <p:sp>
        <p:nvSpPr>
          <p:cNvPr name="TextBox 8" id="8"/>
          <p:cNvSpPr txBox="true"/>
          <p:nvPr/>
        </p:nvSpPr>
        <p:spPr>
          <a:xfrm rot="0">
            <a:off x="272005" y="438032"/>
            <a:ext cx="4999102" cy="2980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E4BF5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Jak minął Jubileuszowy 2024 rok</a:t>
            </a:r>
          </a:p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E4BF5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 Katolickich Szkołach Niepublicznych </a:t>
            </a:r>
          </a:p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E4BF5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im. św. Jana Pawła II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735907" y="6526530"/>
            <a:ext cx="3527598" cy="502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2"/>
              </a:lnSpc>
            </a:pPr>
            <a:r>
              <a:rPr lang="en-US" sz="2930" b="true">
                <a:solidFill>
                  <a:srgbClr val="FFDE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Bardzo aktywnie ...</a:t>
            </a:r>
          </a:p>
        </p:txBody>
      </p:sp>
      <p:pic>
        <p:nvPicPr>
          <p:cNvPr name="Picture 10" id="10">
            <a:hlinkClick action="ppaction://media"/>
          </p:cNvPr>
          <p:cNvPicPr>
            <a:picLocks noChangeAspect="true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4850" y="3295650"/>
            <a:ext cx="723900" cy="723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cmd cmd="playFrom(0.0)">
              <p:cBhvr>
                <p:cTn/>
                <p:tgtEl>
                  <p:spTgt spid="10"/>
                </p:tgtEl>
              </p:cBhvr>
            </p:cmd>
            <p:audio>
              <p:cMediaNode vol="100000" showWhenStopped="false">
                <p:cTn/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DEC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34839" y="1897244"/>
            <a:ext cx="3031435" cy="2019694"/>
          </a:xfrm>
          <a:custGeom>
            <a:avLst/>
            <a:gdLst/>
            <a:ahLst/>
            <a:cxnLst/>
            <a:rect r="r" b="b" t="t" l="l"/>
            <a:pathLst>
              <a:path h="2019694" w="3031435">
                <a:moveTo>
                  <a:pt x="0" y="0"/>
                </a:moveTo>
                <a:lnTo>
                  <a:pt x="3031435" y="0"/>
                </a:lnTo>
                <a:lnTo>
                  <a:pt x="3031435" y="2019693"/>
                </a:lnTo>
                <a:lnTo>
                  <a:pt x="0" y="2019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w="38100" cap="sq">
            <a:solidFill>
              <a:srgbClr val="EFA321"/>
            </a:solidFill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89032" y="3916937"/>
            <a:ext cx="2152771" cy="1435181"/>
          </a:xfrm>
          <a:custGeom>
            <a:avLst/>
            <a:gdLst/>
            <a:ahLst/>
            <a:cxnLst/>
            <a:rect r="r" b="b" t="t" l="l"/>
            <a:pathLst>
              <a:path h="1435181" w="2152771">
                <a:moveTo>
                  <a:pt x="0" y="0"/>
                </a:moveTo>
                <a:lnTo>
                  <a:pt x="2152772" y="0"/>
                </a:lnTo>
                <a:lnTo>
                  <a:pt x="2152772" y="1435181"/>
                </a:lnTo>
                <a:lnTo>
                  <a:pt x="0" y="14351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EFA321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024095" y="5361107"/>
            <a:ext cx="2635418" cy="1756945"/>
          </a:xfrm>
          <a:custGeom>
            <a:avLst/>
            <a:gdLst/>
            <a:ahLst/>
            <a:cxnLst/>
            <a:rect r="r" b="b" t="t" l="l"/>
            <a:pathLst>
              <a:path h="1756945" w="2635418">
                <a:moveTo>
                  <a:pt x="0" y="0"/>
                </a:moveTo>
                <a:lnTo>
                  <a:pt x="2635418" y="0"/>
                </a:lnTo>
                <a:lnTo>
                  <a:pt x="2635418" y="1756946"/>
                </a:lnTo>
                <a:lnTo>
                  <a:pt x="0" y="17569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38100" cap="sq">
            <a:solidFill>
              <a:srgbClr val="EFA321"/>
            </a:solidFill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-586551">
            <a:off x="253511" y="2552913"/>
            <a:ext cx="533385" cy="805110"/>
          </a:xfrm>
          <a:custGeom>
            <a:avLst/>
            <a:gdLst/>
            <a:ahLst/>
            <a:cxnLst/>
            <a:rect r="r" b="b" t="t" l="l"/>
            <a:pathLst>
              <a:path h="805110" w="533385">
                <a:moveTo>
                  <a:pt x="0" y="0"/>
                </a:moveTo>
                <a:lnTo>
                  <a:pt x="533385" y="0"/>
                </a:lnTo>
                <a:lnTo>
                  <a:pt x="533385" y="805109"/>
                </a:lnTo>
                <a:lnTo>
                  <a:pt x="0" y="805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873656" y="4094230"/>
            <a:ext cx="785857" cy="943972"/>
          </a:xfrm>
          <a:custGeom>
            <a:avLst/>
            <a:gdLst/>
            <a:ahLst/>
            <a:cxnLst/>
            <a:rect r="r" b="b" t="t" l="l"/>
            <a:pathLst>
              <a:path h="943972" w="785857">
                <a:moveTo>
                  <a:pt x="0" y="0"/>
                </a:moveTo>
                <a:lnTo>
                  <a:pt x="785857" y="0"/>
                </a:lnTo>
                <a:lnTo>
                  <a:pt x="785857" y="943972"/>
                </a:lnTo>
                <a:lnTo>
                  <a:pt x="0" y="943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94572" y="2955467"/>
            <a:ext cx="2416713" cy="1610748"/>
          </a:xfrm>
          <a:custGeom>
            <a:avLst/>
            <a:gdLst/>
            <a:ahLst/>
            <a:cxnLst/>
            <a:rect r="r" b="b" t="t" l="l"/>
            <a:pathLst>
              <a:path h="1610748" w="2416713">
                <a:moveTo>
                  <a:pt x="0" y="0"/>
                </a:moveTo>
                <a:lnTo>
                  <a:pt x="2416713" y="0"/>
                </a:lnTo>
                <a:lnTo>
                  <a:pt x="2416713" y="1610749"/>
                </a:lnTo>
                <a:lnTo>
                  <a:pt x="0" y="16107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w="38100" cap="sq">
            <a:solidFill>
              <a:srgbClr val="F19D0F"/>
            </a:solidFill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4557701" y="5480525"/>
            <a:ext cx="2024148" cy="1518111"/>
          </a:xfrm>
          <a:custGeom>
            <a:avLst/>
            <a:gdLst/>
            <a:ahLst/>
            <a:cxnLst/>
            <a:rect r="r" b="b" t="t" l="l"/>
            <a:pathLst>
              <a:path h="1518111" w="2024148">
                <a:moveTo>
                  <a:pt x="0" y="0"/>
                </a:moveTo>
                <a:lnTo>
                  <a:pt x="2024148" y="0"/>
                </a:lnTo>
                <a:lnTo>
                  <a:pt x="2024148" y="1518111"/>
                </a:lnTo>
                <a:lnTo>
                  <a:pt x="0" y="15181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  <a:ln w="38100" cap="sq">
            <a:solidFill>
              <a:srgbClr val="F19D0F"/>
            </a:solidFill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6581849" y="5552585"/>
            <a:ext cx="2579943" cy="1373990"/>
          </a:xfrm>
          <a:custGeom>
            <a:avLst/>
            <a:gdLst/>
            <a:ahLst/>
            <a:cxnLst/>
            <a:rect r="r" b="b" t="t" l="l"/>
            <a:pathLst>
              <a:path h="1373990" w="2579943">
                <a:moveTo>
                  <a:pt x="0" y="0"/>
                </a:moveTo>
                <a:lnTo>
                  <a:pt x="2579943" y="0"/>
                </a:lnTo>
                <a:lnTo>
                  <a:pt x="2579943" y="1373990"/>
                </a:lnTo>
                <a:lnTo>
                  <a:pt x="0" y="1373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4873" t="-27046" r="0" b="-34726"/>
            </a:stretch>
          </a:blipFill>
          <a:ln w="38100" cap="sq">
            <a:solidFill>
              <a:srgbClr val="F19D0F"/>
            </a:solidFill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4577859" y="2955467"/>
            <a:ext cx="2416713" cy="1610748"/>
          </a:xfrm>
          <a:custGeom>
            <a:avLst/>
            <a:gdLst/>
            <a:ahLst/>
            <a:cxnLst/>
            <a:rect r="r" b="b" t="t" l="l"/>
            <a:pathLst>
              <a:path h="1610748" w="2416713">
                <a:moveTo>
                  <a:pt x="0" y="0"/>
                </a:moveTo>
                <a:lnTo>
                  <a:pt x="2416713" y="0"/>
                </a:lnTo>
                <a:lnTo>
                  <a:pt x="2416713" y="1610749"/>
                </a:lnTo>
                <a:lnTo>
                  <a:pt x="0" y="16107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  <a:ln w="38100" cap="sq">
            <a:solidFill>
              <a:srgbClr val="F19D0F"/>
            </a:solidFill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8630294" y="402473"/>
            <a:ext cx="602270" cy="834379"/>
          </a:xfrm>
          <a:custGeom>
            <a:avLst/>
            <a:gdLst/>
            <a:ahLst/>
            <a:cxnLst/>
            <a:rect r="r" b="b" t="t" l="l"/>
            <a:pathLst>
              <a:path h="834379" w="602270">
                <a:moveTo>
                  <a:pt x="0" y="0"/>
                </a:moveTo>
                <a:lnTo>
                  <a:pt x="602270" y="0"/>
                </a:lnTo>
                <a:lnTo>
                  <a:pt x="602270" y="834379"/>
                </a:lnTo>
                <a:lnTo>
                  <a:pt x="0" y="8343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981870" y="335475"/>
            <a:ext cx="5789861" cy="863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true">
                <a:solidFill>
                  <a:srgbClr val="F19D0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PAŹDZIERNIK 2024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89032" y="1401792"/>
            <a:ext cx="4285939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b="true">
                <a:solidFill>
                  <a:srgbClr val="EFA32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Świętujemy nasze 20-lecie 2004-2024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270074" y="2280082"/>
            <a:ext cx="3882777" cy="540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b="true">
                <a:solidFill>
                  <a:srgbClr val="F19D0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Półfinały Wojewódzkich Igrzysk Dzieci </a:t>
            </a:r>
          </a:p>
          <a:p>
            <a:pPr algn="ctr">
              <a:lnSpc>
                <a:spcPts val="2240"/>
              </a:lnSpc>
            </a:pPr>
            <a:r>
              <a:rPr lang="en-US" sz="1600" b="true">
                <a:solidFill>
                  <a:srgbClr val="F19D0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 Młodzieży w szachach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279015" y="1583487"/>
            <a:ext cx="388277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true">
                <a:solidFill>
                  <a:srgbClr val="F19D0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Zawody czas start ...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630188" y="4887527"/>
            <a:ext cx="5014912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true">
                <a:solidFill>
                  <a:srgbClr val="F19D0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Powiatowe Igrzyska Młodzieży Szkolnej w Unihokeju </a:t>
            </a:r>
          </a:p>
          <a:p>
            <a:pPr algn="ctr">
              <a:lnSpc>
                <a:spcPts val="2100"/>
              </a:lnSpc>
            </a:pPr>
            <a:r>
              <a:rPr lang="en-US" sz="1500" b="true">
                <a:solidFill>
                  <a:srgbClr val="F19D0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 Sukces Naszej Szkoły!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48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997588" y="4275933"/>
            <a:ext cx="1879212" cy="2818818"/>
          </a:xfrm>
          <a:custGeom>
            <a:avLst/>
            <a:gdLst/>
            <a:ahLst/>
            <a:cxnLst/>
            <a:rect r="r" b="b" t="t" l="l"/>
            <a:pathLst>
              <a:path h="2818818" w="1879212">
                <a:moveTo>
                  <a:pt x="0" y="0"/>
                </a:moveTo>
                <a:lnTo>
                  <a:pt x="1879212" y="0"/>
                </a:lnTo>
                <a:lnTo>
                  <a:pt x="1879212" y="2818818"/>
                </a:lnTo>
                <a:lnTo>
                  <a:pt x="0" y="28188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w="38100" cap="sq">
            <a:solidFill>
              <a:srgbClr val="FBFDFD"/>
            </a:solidFill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2613133" y="2675480"/>
            <a:ext cx="1879212" cy="1412037"/>
          </a:xfrm>
          <a:custGeom>
            <a:avLst/>
            <a:gdLst/>
            <a:ahLst/>
            <a:cxnLst/>
            <a:rect r="r" b="b" t="t" l="l"/>
            <a:pathLst>
              <a:path h="1412037" w="1879212">
                <a:moveTo>
                  <a:pt x="0" y="0"/>
                </a:moveTo>
                <a:lnTo>
                  <a:pt x="1879212" y="0"/>
                </a:lnTo>
                <a:lnTo>
                  <a:pt x="1879212" y="1412037"/>
                </a:lnTo>
                <a:lnTo>
                  <a:pt x="0" y="14120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709" t="0" r="0" b="0"/>
            </a:stretch>
          </a:blipFill>
          <a:ln w="38100" cap="sq">
            <a:solidFill>
              <a:srgbClr val="FBFDFD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45108" y="2248931"/>
            <a:ext cx="1806227" cy="1354670"/>
          </a:xfrm>
          <a:custGeom>
            <a:avLst/>
            <a:gdLst/>
            <a:ahLst/>
            <a:cxnLst/>
            <a:rect r="r" b="b" t="t" l="l"/>
            <a:pathLst>
              <a:path h="1354670" w="1806227">
                <a:moveTo>
                  <a:pt x="0" y="0"/>
                </a:moveTo>
                <a:lnTo>
                  <a:pt x="1806227" y="0"/>
                </a:lnTo>
                <a:lnTo>
                  <a:pt x="1806227" y="1354670"/>
                </a:lnTo>
                <a:lnTo>
                  <a:pt x="0" y="1354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29364" y="3782256"/>
            <a:ext cx="2096760" cy="1572570"/>
          </a:xfrm>
          <a:custGeom>
            <a:avLst/>
            <a:gdLst/>
            <a:ahLst/>
            <a:cxnLst/>
            <a:rect r="r" b="b" t="t" l="l"/>
            <a:pathLst>
              <a:path h="1572570" w="2096760">
                <a:moveTo>
                  <a:pt x="0" y="0"/>
                </a:moveTo>
                <a:lnTo>
                  <a:pt x="2096760" y="0"/>
                </a:lnTo>
                <a:lnTo>
                  <a:pt x="2096760" y="1572570"/>
                </a:lnTo>
                <a:lnTo>
                  <a:pt x="0" y="15725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29364" y="5595409"/>
            <a:ext cx="2395734" cy="1584106"/>
          </a:xfrm>
          <a:custGeom>
            <a:avLst/>
            <a:gdLst/>
            <a:ahLst/>
            <a:cxnLst/>
            <a:rect r="r" b="b" t="t" l="l"/>
            <a:pathLst>
              <a:path h="1584106" w="2395734">
                <a:moveTo>
                  <a:pt x="0" y="0"/>
                </a:moveTo>
                <a:lnTo>
                  <a:pt x="2395734" y="0"/>
                </a:lnTo>
                <a:lnTo>
                  <a:pt x="2395734" y="1584107"/>
                </a:lnTo>
                <a:lnTo>
                  <a:pt x="0" y="15841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3426" r="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6570225" y="2194192"/>
            <a:ext cx="2972294" cy="2290783"/>
          </a:xfrm>
          <a:custGeom>
            <a:avLst/>
            <a:gdLst/>
            <a:ahLst/>
            <a:cxnLst/>
            <a:rect r="r" b="b" t="t" l="l"/>
            <a:pathLst>
              <a:path h="2290783" w="2972294">
                <a:moveTo>
                  <a:pt x="0" y="0"/>
                </a:moveTo>
                <a:lnTo>
                  <a:pt x="2972294" y="0"/>
                </a:lnTo>
                <a:lnTo>
                  <a:pt x="2972294" y="2290782"/>
                </a:lnTo>
                <a:lnTo>
                  <a:pt x="0" y="22907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296" t="-20249" r="-9349" b="0"/>
            </a:stretch>
          </a:blipFill>
          <a:ln w="38100" cap="sq">
            <a:solidFill>
              <a:srgbClr val="FBFDFD"/>
            </a:solidFill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5648325" y="4615146"/>
            <a:ext cx="3268091" cy="2479605"/>
          </a:xfrm>
          <a:custGeom>
            <a:avLst/>
            <a:gdLst/>
            <a:ahLst/>
            <a:cxnLst/>
            <a:rect r="r" b="b" t="t" l="l"/>
            <a:pathLst>
              <a:path h="2479605" w="3268091">
                <a:moveTo>
                  <a:pt x="0" y="0"/>
                </a:moveTo>
                <a:lnTo>
                  <a:pt x="3268091" y="0"/>
                </a:lnTo>
                <a:lnTo>
                  <a:pt x="3268091" y="2479605"/>
                </a:lnTo>
                <a:lnTo>
                  <a:pt x="0" y="24796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786" t="-19264" r="-9940" b="0"/>
            </a:stretch>
          </a:blipFill>
          <a:ln w="38100" cap="sq">
            <a:solidFill>
              <a:srgbClr val="FBFDFD"/>
            </a:solidFill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508864">
            <a:off x="4900184" y="2670391"/>
            <a:ext cx="1224621" cy="1338384"/>
          </a:xfrm>
          <a:custGeom>
            <a:avLst/>
            <a:gdLst/>
            <a:ahLst/>
            <a:cxnLst/>
            <a:rect r="r" b="b" t="t" l="l"/>
            <a:pathLst>
              <a:path h="1338384" w="1224621">
                <a:moveTo>
                  <a:pt x="0" y="0"/>
                </a:moveTo>
                <a:lnTo>
                  <a:pt x="1224621" y="0"/>
                </a:lnTo>
                <a:lnTo>
                  <a:pt x="1224621" y="1338384"/>
                </a:lnTo>
                <a:lnTo>
                  <a:pt x="0" y="13383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520255" y="91689"/>
            <a:ext cx="4713089" cy="863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LISTOPAD 2024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525098" y="1577623"/>
            <a:ext cx="3258669" cy="909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61"/>
              </a:lnSpc>
            </a:pPr>
            <a:r>
              <a:rPr lang="en-US" sz="1758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Święto Niepodległości w KSN </a:t>
            </a:r>
          </a:p>
          <a:p>
            <a:pPr algn="ctr">
              <a:lnSpc>
                <a:spcPts val="2461"/>
              </a:lnSpc>
            </a:pPr>
            <a:r>
              <a:rPr lang="en-US" sz="1758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razem z całą Polską - </a:t>
            </a:r>
          </a:p>
          <a:p>
            <a:pPr algn="ctr">
              <a:lnSpc>
                <a:spcPts val="2461"/>
              </a:lnSpc>
            </a:pPr>
            <a:r>
              <a:rPr lang="en-US" sz="1758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ŚPIEWAMY HYMN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11609" y="917188"/>
            <a:ext cx="3479453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Zawodów nigdy za dużo ...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76733" y="1474134"/>
            <a:ext cx="1542978" cy="720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5"/>
              </a:lnSpc>
            </a:pPr>
            <a:r>
              <a:rPr lang="en-US" sz="1368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Etap Powiatowy </a:t>
            </a:r>
          </a:p>
          <a:p>
            <a:pPr algn="ctr">
              <a:lnSpc>
                <a:spcPts val="1915"/>
              </a:lnSpc>
            </a:pPr>
            <a:r>
              <a:rPr lang="en-US" sz="1368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Igrzysk Dzieci </a:t>
            </a:r>
          </a:p>
          <a:p>
            <a:pPr algn="ctr">
              <a:lnSpc>
                <a:spcPts val="1915"/>
              </a:lnSpc>
            </a:pPr>
            <a:r>
              <a:rPr lang="en-US" sz="1368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 tenisie stołowym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106111" y="996614"/>
            <a:ext cx="3436407" cy="983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 nade wszystko DZIĘKUJEMY jednemu </a:t>
            </a: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z rodziców za nowe stroje sportowe - teraz nasi zawodnicy z większa dumą bądą reprezentowali Szkołę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53600" cy="7315200"/>
          </a:xfrm>
          <a:custGeom>
            <a:avLst/>
            <a:gdLst/>
            <a:ahLst/>
            <a:cxnLst/>
            <a:rect r="r" b="b" t="t" l="l"/>
            <a:pathLst>
              <a:path h="7315200" w="97536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90" t="0" r="-769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992369" y="3434443"/>
            <a:ext cx="2314490" cy="3085986"/>
          </a:xfrm>
          <a:custGeom>
            <a:avLst/>
            <a:gdLst/>
            <a:ahLst/>
            <a:cxnLst/>
            <a:rect r="r" b="b" t="t" l="l"/>
            <a:pathLst>
              <a:path h="3085986" w="2314490">
                <a:moveTo>
                  <a:pt x="0" y="0"/>
                </a:moveTo>
                <a:lnTo>
                  <a:pt x="2314489" y="0"/>
                </a:lnTo>
                <a:lnTo>
                  <a:pt x="2314489" y="3085986"/>
                </a:lnTo>
                <a:lnTo>
                  <a:pt x="0" y="3085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7865082" y="1961726"/>
            <a:ext cx="1441777" cy="1400107"/>
          </a:xfrm>
          <a:custGeom>
            <a:avLst/>
            <a:gdLst/>
            <a:ahLst/>
            <a:cxnLst/>
            <a:rect r="r" b="b" t="t" l="l"/>
            <a:pathLst>
              <a:path h="1400107" w="1441777">
                <a:moveTo>
                  <a:pt x="0" y="0"/>
                </a:moveTo>
                <a:lnTo>
                  <a:pt x="1441776" y="0"/>
                </a:lnTo>
                <a:lnTo>
                  <a:pt x="1441776" y="1400107"/>
                </a:lnTo>
                <a:lnTo>
                  <a:pt x="0" y="14001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7994217" y="264967"/>
            <a:ext cx="1208854" cy="838642"/>
          </a:xfrm>
          <a:custGeom>
            <a:avLst/>
            <a:gdLst/>
            <a:ahLst/>
            <a:cxnLst/>
            <a:rect r="r" b="b" t="t" l="l"/>
            <a:pathLst>
              <a:path h="838642" w="1208854">
                <a:moveTo>
                  <a:pt x="0" y="0"/>
                </a:moveTo>
                <a:lnTo>
                  <a:pt x="1208853" y="0"/>
                </a:lnTo>
                <a:lnTo>
                  <a:pt x="1208853" y="838642"/>
                </a:lnTo>
                <a:lnTo>
                  <a:pt x="0" y="8386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031122">
            <a:off x="428650" y="287583"/>
            <a:ext cx="605740" cy="702307"/>
          </a:xfrm>
          <a:custGeom>
            <a:avLst/>
            <a:gdLst/>
            <a:ahLst/>
            <a:cxnLst/>
            <a:rect r="r" b="b" t="t" l="l"/>
            <a:pathLst>
              <a:path h="702307" w="605740">
                <a:moveTo>
                  <a:pt x="0" y="0"/>
                </a:moveTo>
                <a:lnTo>
                  <a:pt x="605740" y="0"/>
                </a:lnTo>
                <a:lnTo>
                  <a:pt x="605740" y="702307"/>
                </a:lnTo>
                <a:lnTo>
                  <a:pt x="0" y="7023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AutoShape 7" id="7"/>
          <p:cNvSpPr/>
          <p:nvPr/>
        </p:nvSpPr>
        <p:spPr>
          <a:xfrm>
            <a:off x="6806181" y="6983410"/>
            <a:ext cx="1188035" cy="0"/>
          </a:xfrm>
          <a:prstGeom prst="line">
            <a:avLst/>
          </a:prstGeom>
          <a:ln cap="flat" w="38100">
            <a:solidFill>
              <a:srgbClr val="FF0D0D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5338627" y="5025246"/>
            <a:ext cx="1789635" cy="1682257"/>
          </a:xfrm>
          <a:custGeom>
            <a:avLst/>
            <a:gdLst/>
            <a:ahLst/>
            <a:cxnLst/>
            <a:rect r="r" b="b" t="t" l="l"/>
            <a:pathLst>
              <a:path h="1682257" w="1789635">
                <a:moveTo>
                  <a:pt x="0" y="0"/>
                </a:moveTo>
                <a:lnTo>
                  <a:pt x="1789635" y="0"/>
                </a:lnTo>
                <a:lnTo>
                  <a:pt x="1789635" y="1682257"/>
                </a:lnTo>
                <a:lnTo>
                  <a:pt x="0" y="16822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3585" y="3039068"/>
            <a:ext cx="2435444" cy="3544612"/>
          </a:xfrm>
          <a:custGeom>
            <a:avLst/>
            <a:gdLst/>
            <a:ahLst/>
            <a:cxnLst/>
            <a:rect r="r" b="b" t="t" l="l"/>
            <a:pathLst>
              <a:path h="3544612" w="2435444">
                <a:moveTo>
                  <a:pt x="0" y="0"/>
                </a:moveTo>
                <a:lnTo>
                  <a:pt x="2435444" y="0"/>
                </a:lnTo>
                <a:lnTo>
                  <a:pt x="2435444" y="3544612"/>
                </a:lnTo>
                <a:lnTo>
                  <a:pt x="0" y="35446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10" id="10"/>
          <p:cNvSpPr txBox="true"/>
          <p:nvPr/>
        </p:nvSpPr>
        <p:spPr>
          <a:xfrm rot="0">
            <a:off x="2343085" y="200101"/>
            <a:ext cx="4893171" cy="863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GRUDZIEŃ 2024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99898" y="2582045"/>
            <a:ext cx="3921472" cy="280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 tym czasie bardzo chcemy pomagać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73585" y="1140871"/>
            <a:ext cx="9232173" cy="1221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Gliker"/>
                <a:ea typeface="Gliker"/>
                <a:cs typeface="Gliker"/>
                <a:sym typeface="Gliker"/>
              </a:rPr>
              <a:t>Życzymy Wam, aby te Święta Bożego Narodzenia były pełne radości, miłości i niezapomnianych chwil. </a:t>
            </a: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Gliker"/>
                <a:ea typeface="Gliker"/>
                <a:cs typeface="Gliker"/>
                <a:sym typeface="Gliker"/>
              </a:rPr>
              <a:t>Niech Dzieciątko Jezus obdarzy Was pokojem i nadzieją a Wasze domy wypełni ciepło rodzinnych spotkań. Wasze serca rozgrzeje magia świątecznej atmosfery. </a:t>
            </a: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Gliker"/>
                <a:ea typeface="Gliker"/>
                <a:cs typeface="Gliker"/>
                <a:sym typeface="Gliker"/>
              </a:rPr>
              <a:t>Oby Nowy Rok przyniósł Wam sukcesy, zdrowie i spełnienie marzeń. </a:t>
            </a: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Gliker"/>
                <a:ea typeface="Gliker"/>
                <a:cs typeface="Gliker"/>
                <a:sym typeface="Gliker"/>
              </a:rPr>
              <a:t>Wesołych Świąt i szczęśliwego Nowego Roku!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24621" y="6640828"/>
            <a:ext cx="510882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FF0D0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 my mamy marzenia ...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487486" y="2755538"/>
            <a:ext cx="2209243" cy="1726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true">
                <a:solidFill>
                  <a:srgbClr val="FF0D0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"Paczuszka dla Maluszka" </a:t>
            </a: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to bożonarodzeniowa akcja, organizowana zawsze w świątecznej atmosferze przez Fundację Małych Stópek.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684834" y="4782799"/>
            <a:ext cx="2983079" cy="1478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W tym roku dołączyliśmy do akcji chcąc wesprzeć </a:t>
            </a: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Regionalną Placówkę </a:t>
            </a: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Opiekuńczo - Terapeutyczną, </a:t>
            </a: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Dom im. Janusza Korczaka </a:t>
            </a: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przy ul. Abrahama 56 w Gdańsku.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1031122">
            <a:off x="3043580" y="3165315"/>
            <a:ext cx="1036089" cy="1201263"/>
          </a:xfrm>
          <a:custGeom>
            <a:avLst/>
            <a:gdLst/>
            <a:ahLst/>
            <a:cxnLst/>
            <a:rect r="r" b="b" t="t" l="l"/>
            <a:pathLst>
              <a:path h="1201263" w="1036089">
                <a:moveTo>
                  <a:pt x="0" y="0"/>
                </a:moveTo>
                <a:lnTo>
                  <a:pt x="1036089" y="0"/>
                </a:lnTo>
                <a:lnTo>
                  <a:pt x="1036089" y="1201263"/>
                </a:lnTo>
                <a:lnTo>
                  <a:pt x="0" y="12012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53600" cy="7315200"/>
          </a:xfrm>
          <a:custGeom>
            <a:avLst/>
            <a:gdLst/>
            <a:ahLst/>
            <a:cxnLst/>
            <a:rect r="r" b="b" t="t" l="l"/>
            <a:pathLst>
              <a:path h="7315200" w="97536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5" t="-50436" r="0" b="-1598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314041" y="3679777"/>
            <a:ext cx="3934293" cy="1084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76"/>
              </a:lnSpc>
            </a:pPr>
          </a:p>
          <a:p>
            <a:pPr algn="ctr">
              <a:lnSpc>
                <a:spcPts val="1776"/>
              </a:lnSpc>
            </a:pPr>
            <a:r>
              <a:rPr lang="en-US" sz="12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Tym z Państwa, którzy w bieżącym roku chcieliby przekazać szkole tę darowiznę, przypominamy, </a:t>
            </a:r>
          </a:p>
          <a:p>
            <a:pPr algn="ctr">
              <a:lnSpc>
                <a:spcPts val="1776"/>
              </a:lnSpc>
            </a:pPr>
            <a:r>
              <a:rPr lang="en-US" sz="12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że w formularzach PIT wpisujemy:</a:t>
            </a:r>
          </a:p>
          <a:p>
            <a:pPr algn="ctr">
              <a:lnSpc>
                <a:spcPts val="1776"/>
              </a:lnSpc>
            </a:pPr>
            <a:r>
              <a:rPr lang="en-US" sz="12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5985426" y="4632653"/>
            <a:ext cx="2771406" cy="1864516"/>
          </a:xfrm>
          <a:custGeom>
            <a:avLst/>
            <a:gdLst/>
            <a:ahLst/>
            <a:cxnLst/>
            <a:rect r="r" b="b" t="t" l="l"/>
            <a:pathLst>
              <a:path h="1864516" w="2771406">
                <a:moveTo>
                  <a:pt x="0" y="0"/>
                </a:moveTo>
                <a:lnTo>
                  <a:pt x="2771406" y="0"/>
                </a:lnTo>
                <a:lnTo>
                  <a:pt x="2771406" y="1864516"/>
                </a:lnTo>
                <a:lnTo>
                  <a:pt x="0" y="18645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FF0D0D"/>
            </a:solidFill>
            <a:prstDash val="solid"/>
            <a:miter/>
          </a:ln>
        </p:spPr>
      </p:sp>
      <p:sp>
        <p:nvSpPr>
          <p:cNvPr name="TextBox 5" id="5"/>
          <p:cNvSpPr txBox="true"/>
          <p:nvPr/>
        </p:nvSpPr>
        <p:spPr>
          <a:xfrm rot="0">
            <a:off x="1185244" y="6497955"/>
            <a:ext cx="7859464" cy="688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true">
                <a:solidFill>
                  <a:srgbClr val="000000"/>
                </a:solidFill>
                <a:latin typeface="Gliker Bold"/>
                <a:ea typeface="Gliker Bold"/>
                <a:cs typeface="Gliker Bold"/>
                <a:sym typeface="Gliker Bold"/>
              </a:rPr>
              <a:t>Dziękujemy za WSZYSTKO !!!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48226" y="326479"/>
            <a:ext cx="7457148" cy="2421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21"/>
              </a:lnSpc>
            </a:pPr>
            <a:r>
              <a:rPr lang="en-US" sz="1372" b="true">
                <a:solidFill>
                  <a:srgbClr val="FF0D0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... przede wszystkim chcielibyśmy rozbudować budynek szkoły, który już okazuje się dla nas zbyt mały oraz zagospodarować teren otaczający szkołę. </a:t>
            </a:r>
          </a:p>
          <a:p>
            <a:pPr algn="ctr">
              <a:lnSpc>
                <a:spcPts val="1921"/>
              </a:lnSpc>
            </a:pPr>
          </a:p>
          <a:p>
            <a:pPr algn="ctr">
              <a:lnSpc>
                <a:spcPts val="1921"/>
              </a:lnSpc>
            </a:pPr>
            <a:r>
              <a:rPr lang="en-US" sz="1372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Marzy nam się:</a:t>
            </a:r>
          </a:p>
          <a:p>
            <a:pPr algn="l">
              <a:lnSpc>
                <a:spcPts val="1921"/>
              </a:lnSpc>
            </a:pPr>
            <a:r>
              <a:rPr lang="en-US" sz="1372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 nadbudowa czterech sal lekcyjnych nad lewym skrzydłem obecnej bryły budynku</a:t>
            </a:r>
          </a:p>
          <a:p>
            <a:pPr algn="l">
              <a:lnSpc>
                <a:spcPts val="1921"/>
              </a:lnSpc>
            </a:pPr>
            <a:r>
              <a:rPr lang="en-US" sz="1372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 boisko szkolne </a:t>
            </a:r>
          </a:p>
          <a:p>
            <a:pPr algn="l">
              <a:lnSpc>
                <a:spcPts val="1921"/>
              </a:lnSpc>
            </a:pPr>
            <a:r>
              <a:rPr lang="en-US" sz="1372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 plac zabaw dla uczniów klas 0-3</a:t>
            </a:r>
          </a:p>
          <a:p>
            <a:pPr algn="l">
              <a:lnSpc>
                <a:spcPts val="1921"/>
              </a:lnSpc>
            </a:pPr>
            <a:r>
              <a:rPr lang="en-US" sz="1372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 wiata edukacyjna </a:t>
            </a:r>
          </a:p>
          <a:p>
            <a:pPr algn="l">
              <a:lnSpc>
                <a:spcPts val="1921"/>
              </a:lnSpc>
            </a:pPr>
            <a:r>
              <a:rPr lang="en-US" sz="1372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 zewnętrzna siłownia</a:t>
            </a:r>
          </a:p>
          <a:p>
            <a:pPr algn="ctr">
              <a:lnSpc>
                <a:spcPts val="1921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551664" y="2789885"/>
            <a:ext cx="8599324" cy="699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7"/>
              </a:lnSpc>
            </a:pPr>
            <a:r>
              <a:rPr lang="en-US" sz="130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Możemy to osiągnąć, dzięki pomocy ludzi dobrej woli, dla których, ważne jest aby młodzi ludzie mieli możliwość </a:t>
            </a:r>
          </a:p>
          <a:p>
            <a:pPr algn="ctr">
              <a:lnSpc>
                <a:spcPts val="1827"/>
              </a:lnSpc>
            </a:pPr>
            <a:r>
              <a:rPr lang="en-US" sz="130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dobrego wykształcenia. Dlatego prosimy POMÓŻ spełnić nasze marzenia o kształceniu dzieci i młodzieży </a:t>
            </a:r>
          </a:p>
          <a:p>
            <a:pPr algn="ctr">
              <a:lnSpc>
                <a:spcPts val="1827"/>
              </a:lnSpc>
            </a:pPr>
            <a:r>
              <a:rPr lang="en-US" sz="130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 jeszcze lepszych warunkach.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0" y="4510662"/>
            <a:ext cx="5426397" cy="1882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1"/>
              </a:lnSpc>
            </a:pPr>
            <a:r>
              <a:rPr lang="en-US" sz="180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Dotychczasowa pomoc jaką otrzymaliśmy </a:t>
            </a:r>
          </a:p>
          <a:p>
            <a:pPr algn="ctr">
              <a:lnSpc>
                <a:spcPts val="2521"/>
              </a:lnSpc>
            </a:pPr>
            <a:r>
              <a:rPr lang="en-US" sz="180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 Państwa jest dla nas bezcenna. </a:t>
            </a:r>
          </a:p>
          <a:p>
            <a:pPr algn="ctr">
              <a:lnSpc>
                <a:spcPts val="2521"/>
              </a:lnSpc>
            </a:pPr>
            <a:r>
              <a:rPr lang="en-US" sz="180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Dziękując za nią prosimy nadal </a:t>
            </a:r>
          </a:p>
          <a:p>
            <a:pPr algn="ctr">
              <a:lnSpc>
                <a:spcPts val="2521"/>
              </a:lnSpc>
            </a:pPr>
            <a:r>
              <a:rPr lang="en-US" sz="180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 przekazywanie nam</a:t>
            </a:r>
            <a:r>
              <a:rPr lang="en-US" sz="180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ctr">
              <a:lnSpc>
                <a:spcPts val="2521"/>
              </a:lnSpc>
            </a:pPr>
            <a:r>
              <a:rPr lang="en-US" sz="180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1,5 % podatku.</a:t>
            </a:r>
          </a:p>
          <a:p>
            <a:pPr algn="ctr">
              <a:lnSpc>
                <a:spcPts val="2521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148226" y="3809122"/>
            <a:ext cx="3233440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true">
                <a:solidFill>
                  <a:srgbClr val="FF0D0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 NIC NIE KOSZTUJE !!!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AC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634375" y="1475398"/>
            <a:ext cx="3588593" cy="2018583"/>
          </a:xfrm>
          <a:custGeom>
            <a:avLst/>
            <a:gdLst/>
            <a:ahLst/>
            <a:cxnLst/>
            <a:rect r="r" b="b" t="t" l="l"/>
            <a:pathLst>
              <a:path h="2018583" w="3588593">
                <a:moveTo>
                  <a:pt x="0" y="0"/>
                </a:moveTo>
                <a:lnTo>
                  <a:pt x="3588593" y="0"/>
                </a:lnTo>
                <a:lnTo>
                  <a:pt x="3588593" y="2018583"/>
                </a:lnTo>
                <a:lnTo>
                  <a:pt x="0" y="20185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w="38100" cap="sq">
            <a:solidFill>
              <a:srgbClr val="1491E1"/>
            </a:solidFill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5170538" y="3694006"/>
            <a:ext cx="3838253" cy="2159018"/>
          </a:xfrm>
          <a:custGeom>
            <a:avLst/>
            <a:gdLst/>
            <a:ahLst/>
            <a:cxnLst/>
            <a:rect r="r" b="b" t="t" l="l"/>
            <a:pathLst>
              <a:path h="2159018" w="3838253">
                <a:moveTo>
                  <a:pt x="0" y="0"/>
                </a:moveTo>
                <a:lnTo>
                  <a:pt x="3838254" y="0"/>
                </a:lnTo>
                <a:lnTo>
                  <a:pt x="3838254" y="2159017"/>
                </a:lnTo>
                <a:lnTo>
                  <a:pt x="0" y="21590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1491E1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314787" y="2691155"/>
            <a:ext cx="3422553" cy="2566915"/>
          </a:xfrm>
          <a:custGeom>
            <a:avLst/>
            <a:gdLst/>
            <a:ahLst/>
            <a:cxnLst/>
            <a:rect r="r" b="b" t="t" l="l"/>
            <a:pathLst>
              <a:path h="2566915" w="3422553">
                <a:moveTo>
                  <a:pt x="0" y="0"/>
                </a:moveTo>
                <a:lnTo>
                  <a:pt x="3422553" y="0"/>
                </a:lnTo>
                <a:lnTo>
                  <a:pt x="3422553" y="2566914"/>
                </a:lnTo>
                <a:lnTo>
                  <a:pt x="0" y="2566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38100" cap="sq">
            <a:solidFill>
              <a:srgbClr val="1491E1"/>
            </a:solidFill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404015" y="4448567"/>
            <a:ext cx="3472785" cy="2604589"/>
          </a:xfrm>
          <a:custGeom>
            <a:avLst/>
            <a:gdLst/>
            <a:ahLst/>
            <a:cxnLst/>
            <a:rect r="r" b="b" t="t" l="l"/>
            <a:pathLst>
              <a:path h="2604589" w="3472785">
                <a:moveTo>
                  <a:pt x="0" y="0"/>
                </a:moveTo>
                <a:lnTo>
                  <a:pt x="3472785" y="0"/>
                </a:lnTo>
                <a:lnTo>
                  <a:pt x="3472785" y="2604589"/>
                </a:lnTo>
                <a:lnTo>
                  <a:pt x="0" y="26045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w="38100" cap="sq">
            <a:solidFill>
              <a:srgbClr val="1491E1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983379">
            <a:off x="1377828" y="468924"/>
            <a:ext cx="632165" cy="730827"/>
          </a:xfrm>
          <a:custGeom>
            <a:avLst/>
            <a:gdLst/>
            <a:ahLst/>
            <a:cxnLst/>
            <a:rect r="r" b="b" t="t" l="l"/>
            <a:pathLst>
              <a:path h="730827" w="632165">
                <a:moveTo>
                  <a:pt x="0" y="0"/>
                </a:moveTo>
                <a:lnTo>
                  <a:pt x="632165" y="0"/>
                </a:lnTo>
                <a:lnTo>
                  <a:pt x="632165" y="730827"/>
                </a:lnTo>
                <a:lnTo>
                  <a:pt x="0" y="7308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215451" y="2544168"/>
            <a:ext cx="821588" cy="949812"/>
          </a:xfrm>
          <a:custGeom>
            <a:avLst/>
            <a:gdLst/>
            <a:ahLst/>
            <a:cxnLst/>
            <a:rect r="r" b="b" t="t" l="l"/>
            <a:pathLst>
              <a:path h="949812" w="821588">
                <a:moveTo>
                  <a:pt x="0" y="0"/>
                </a:moveTo>
                <a:lnTo>
                  <a:pt x="821588" y="0"/>
                </a:lnTo>
                <a:lnTo>
                  <a:pt x="821588" y="949813"/>
                </a:lnTo>
                <a:lnTo>
                  <a:pt x="0" y="9498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07782" y="5790199"/>
            <a:ext cx="632165" cy="730827"/>
          </a:xfrm>
          <a:custGeom>
            <a:avLst/>
            <a:gdLst/>
            <a:ahLst/>
            <a:cxnLst/>
            <a:rect r="r" b="b" t="t" l="l"/>
            <a:pathLst>
              <a:path h="730827" w="632165">
                <a:moveTo>
                  <a:pt x="0" y="0"/>
                </a:moveTo>
                <a:lnTo>
                  <a:pt x="632165" y="0"/>
                </a:lnTo>
                <a:lnTo>
                  <a:pt x="632165" y="730827"/>
                </a:lnTo>
                <a:lnTo>
                  <a:pt x="0" y="7308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169717" y="543264"/>
            <a:ext cx="632165" cy="730827"/>
          </a:xfrm>
          <a:custGeom>
            <a:avLst/>
            <a:gdLst/>
            <a:ahLst/>
            <a:cxnLst/>
            <a:rect r="r" b="b" t="t" l="l"/>
            <a:pathLst>
              <a:path h="730827" w="632165">
                <a:moveTo>
                  <a:pt x="0" y="0"/>
                </a:moveTo>
                <a:lnTo>
                  <a:pt x="632165" y="0"/>
                </a:lnTo>
                <a:lnTo>
                  <a:pt x="632165" y="730826"/>
                </a:lnTo>
                <a:lnTo>
                  <a:pt x="0" y="730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140659" y="252766"/>
            <a:ext cx="4372421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true">
                <a:solidFill>
                  <a:srgbClr val="1491E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STYCZEŃ 2024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35325" y="1494724"/>
            <a:ext cx="4271128" cy="989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1491E1"/>
                </a:solidFill>
                <a:latin typeface="Open Sans"/>
                <a:ea typeface="Open Sans"/>
                <a:cs typeface="Open Sans"/>
                <a:sym typeface="Open Sans"/>
              </a:rPr>
              <a:t>Uczniowie otrzymali szafki szatniowe ... finansowane głównie dzięki Państwa hojności 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170538" y="5960321"/>
            <a:ext cx="3424433" cy="1092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1491E1"/>
                </a:solidFill>
                <a:latin typeface="Open Sans"/>
                <a:ea typeface="Open Sans"/>
                <a:cs typeface="Open Sans"/>
                <a:sym typeface="Open Sans"/>
              </a:rPr>
              <a:t>Na holu drugiego piętra pojawił </a:t>
            </a:r>
          </a:p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1491E1"/>
                </a:solidFill>
                <a:latin typeface="Open Sans"/>
                <a:ea typeface="Open Sans"/>
                <a:cs typeface="Open Sans"/>
                <a:sym typeface="Open Sans"/>
              </a:rPr>
              <a:t>się pokój akustyczny. Będzie on wykorzystywany w szczególności </a:t>
            </a:r>
          </a:p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1491E1"/>
                </a:solidFill>
                <a:latin typeface="Open Sans"/>
                <a:ea typeface="Open Sans"/>
                <a:cs typeface="Open Sans"/>
                <a:sym typeface="Open Sans"/>
              </a:rPr>
              <a:t>na zajęcia indywidualne z uczniem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A29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35724" y="2469676"/>
            <a:ext cx="3766396" cy="3638522"/>
            <a:chOff x="0" y="0"/>
            <a:chExt cx="5021861" cy="48513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2124200" y="987815"/>
              <a:ext cx="2897661" cy="3863548"/>
            </a:xfrm>
            <a:custGeom>
              <a:avLst/>
              <a:gdLst/>
              <a:ahLst/>
              <a:cxnLst/>
              <a:rect r="r" b="b" t="t" l="l"/>
              <a:pathLst>
                <a:path h="3863548" w="2897661">
                  <a:moveTo>
                    <a:pt x="0" y="0"/>
                  </a:moveTo>
                  <a:lnTo>
                    <a:pt x="2897661" y="0"/>
                  </a:lnTo>
                  <a:lnTo>
                    <a:pt x="2897661" y="3863548"/>
                  </a:lnTo>
                  <a:lnTo>
                    <a:pt x="0" y="3863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  <a:ln w="38100" cap="sq">
              <a:solidFill>
                <a:srgbClr val="E8110B"/>
              </a:solidFill>
              <a:prstDash val="solid"/>
              <a:miter/>
            </a:ln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685864" cy="3581152"/>
            </a:xfrm>
            <a:custGeom>
              <a:avLst/>
              <a:gdLst/>
              <a:ahLst/>
              <a:cxnLst/>
              <a:rect r="r" b="b" t="t" l="l"/>
              <a:pathLst>
                <a:path h="3581152" w="2685864">
                  <a:moveTo>
                    <a:pt x="0" y="0"/>
                  </a:moveTo>
                  <a:lnTo>
                    <a:pt x="2685864" y="0"/>
                  </a:lnTo>
                  <a:lnTo>
                    <a:pt x="2685864" y="3581152"/>
                  </a:lnTo>
                  <a:lnTo>
                    <a:pt x="0" y="3581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  <a:ln w="38100" cap="sq">
              <a:solidFill>
                <a:srgbClr val="E8110B"/>
              </a:solidFill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4454328" y="3438686"/>
            <a:ext cx="4842015" cy="3533820"/>
            <a:chOff x="0" y="0"/>
            <a:chExt cx="6456020" cy="47117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512258" cy="2465917"/>
            </a:xfrm>
            <a:custGeom>
              <a:avLst/>
              <a:gdLst/>
              <a:ahLst/>
              <a:cxnLst/>
              <a:rect r="r" b="b" t="t" l="l"/>
              <a:pathLst>
                <a:path h="2465917" w="3512258">
                  <a:moveTo>
                    <a:pt x="0" y="0"/>
                  </a:moveTo>
                  <a:lnTo>
                    <a:pt x="3512258" y="0"/>
                  </a:lnTo>
                  <a:lnTo>
                    <a:pt x="3512258" y="2465917"/>
                  </a:lnTo>
                  <a:lnTo>
                    <a:pt x="0" y="2465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3412" r="0" b="-3412"/>
              </a:stretch>
            </a:blipFill>
            <a:ln w="38100" cap="sq">
              <a:solidFill>
                <a:srgbClr val="E8110B"/>
              </a:solidFill>
              <a:prstDash val="solid"/>
              <a:miter/>
            </a:ln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500096" y="2242951"/>
              <a:ext cx="3955924" cy="2468809"/>
            </a:xfrm>
            <a:custGeom>
              <a:avLst/>
              <a:gdLst/>
              <a:ahLst/>
              <a:cxnLst/>
              <a:rect r="r" b="b" t="t" l="l"/>
              <a:pathLst>
                <a:path h="2468809" w="3955924">
                  <a:moveTo>
                    <a:pt x="0" y="0"/>
                  </a:moveTo>
                  <a:lnTo>
                    <a:pt x="3955924" y="0"/>
                  </a:lnTo>
                  <a:lnTo>
                    <a:pt x="3955924" y="2468809"/>
                  </a:lnTo>
                  <a:lnTo>
                    <a:pt x="0" y="2468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3412" r="0" b="-3412"/>
              </a:stretch>
            </a:blipFill>
            <a:ln w="38100" cap="sq">
              <a:solidFill>
                <a:srgbClr val="E8110B"/>
              </a:solidFill>
              <a:prstDash val="solid"/>
              <a:miter/>
            </a:ln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8584761" y="544495"/>
            <a:ext cx="657424" cy="561275"/>
          </a:xfrm>
          <a:custGeom>
            <a:avLst/>
            <a:gdLst/>
            <a:ahLst/>
            <a:cxnLst/>
            <a:rect r="r" b="b" t="t" l="l"/>
            <a:pathLst>
              <a:path h="561275" w="657424">
                <a:moveTo>
                  <a:pt x="0" y="0"/>
                </a:moveTo>
                <a:lnTo>
                  <a:pt x="657424" y="0"/>
                </a:lnTo>
                <a:lnTo>
                  <a:pt x="657424" y="561275"/>
                </a:lnTo>
                <a:lnTo>
                  <a:pt x="0" y="561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183697" y="128432"/>
            <a:ext cx="3217218" cy="863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true">
                <a:solidFill>
                  <a:srgbClr val="E8110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LUTY 2024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1994" y="6200637"/>
            <a:ext cx="4302334" cy="888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3"/>
              </a:lnSpc>
            </a:pPr>
            <a:r>
              <a:rPr lang="en-US" sz="1695">
                <a:solidFill>
                  <a:srgbClr val="E8110B"/>
                </a:solidFill>
                <a:latin typeface="Open Sans"/>
                <a:ea typeface="Open Sans"/>
                <a:cs typeface="Open Sans"/>
                <a:sym typeface="Open Sans"/>
              </a:rPr>
              <a:t>Dzień życzliwości ... wszyscy zaangażowani </a:t>
            </a:r>
          </a:p>
          <a:p>
            <a:pPr algn="ctr">
              <a:lnSpc>
                <a:spcPts val="2373"/>
              </a:lnSpc>
            </a:pPr>
            <a:r>
              <a:rPr lang="en-US" sz="1695">
                <a:solidFill>
                  <a:srgbClr val="E8110B"/>
                </a:solidFill>
                <a:latin typeface="Open Sans"/>
                <a:ea typeface="Open Sans"/>
                <a:cs typeface="Open Sans"/>
                <a:sym typeface="Open Sans"/>
              </a:rPr>
              <a:t>w robienie łańcuchów z SERC </a:t>
            </a:r>
          </a:p>
          <a:p>
            <a:pPr algn="ctr">
              <a:lnSpc>
                <a:spcPts val="2373"/>
              </a:lnSpc>
            </a:pPr>
            <a:r>
              <a:rPr lang="en-US" sz="1695">
                <a:solidFill>
                  <a:srgbClr val="E8110B"/>
                </a:solidFill>
                <a:latin typeface="Open Sans"/>
                <a:ea typeface="Open Sans"/>
                <a:cs typeface="Open Sans"/>
                <a:sym typeface="Open Sans"/>
              </a:rPr>
              <a:t>“Kto zrobi najdłuższy”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99850" y="1134906"/>
            <a:ext cx="7584911" cy="1153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E8110B"/>
                </a:solidFill>
                <a:latin typeface="Open Sans"/>
                <a:ea typeface="Open Sans"/>
                <a:cs typeface="Open Sans"/>
                <a:sym typeface="Open Sans"/>
              </a:rPr>
              <a:t>Dzień Życzliwości i Dobrych Uczynków jest okazją 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E8110B"/>
                </a:solidFill>
                <a:latin typeface="Open Sans"/>
                <a:ea typeface="Open Sans"/>
                <a:cs typeface="Open Sans"/>
                <a:sym typeface="Open Sans"/>
              </a:rPr>
              <a:t>do promowania pozytywnych wartości społecznych 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E8110B"/>
                </a:solidFill>
                <a:latin typeface="Open Sans"/>
                <a:ea typeface="Open Sans"/>
                <a:cs typeface="Open Sans"/>
                <a:sym typeface="Open Sans"/>
              </a:rPr>
              <a:t>i wzmacniania relacji między ludźmi.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607855" y="2441101"/>
            <a:ext cx="3979679" cy="816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E8110B"/>
                </a:solidFill>
                <a:latin typeface="Open Sans"/>
                <a:ea typeface="Open Sans"/>
                <a:cs typeface="Open Sans"/>
                <a:sym typeface="Open Sans"/>
              </a:rPr>
              <a:t>Poczta walentynkowa -</a:t>
            </a:r>
          </a:p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E8110B"/>
                </a:solidFill>
                <a:latin typeface="Open Sans"/>
                <a:ea typeface="Open Sans"/>
                <a:cs typeface="Open Sans"/>
                <a:sym typeface="Open Sans"/>
              </a:rPr>
              <a:t>mały gest przyjaźni i sympatii, który dodaje wiele pozytywnych emocji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335724" y="1542351"/>
            <a:ext cx="657424" cy="561275"/>
          </a:xfrm>
          <a:custGeom>
            <a:avLst/>
            <a:gdLst/>
            <a:ahLst/>
            <a:cxnLst/>
            <a:rect r="r" b="b" t="t" l="l"/>
            <a:pathLst>
              <a:path h="561275" w="657424">
                <a:moveTo>
                  <a:pt x="0" y="0"/>
                </a:moveTo>
                <a:lnTo>
                  <a:pt x="657423" y="0"/>
                </a:lnTo>
                <a:lnTo>
                  <a:pt x="657423" y="561276"/>
                </a:lnTo>
                <a:lnTo>
                  <a:pt x="0" y="5612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792306" y="6097800"/>
            <a:ext cx="657424" cy="561275"/>
          </a:xfrm>
          <a:custGeom>
            <a:avLst/>
            <a:gdLst/>
            <a:ahLst/>
            <a:cxnLst/>
            <a:rect r="r" b="b" t="t" l="l"/>
            <a:pathLst>
              <a:path h="561275" w="657424">
                <a:moveTo>
                  <a:pt x="0" y="0"/>
                </a:moveTo>
                <a:lnTo>
                  <a:pt x="657423" y="0"/>
                </a:lnTo>
                <a:lnTo>
                  <a:pt x="657423" y="561275"/>
                </a:lnTo>
                <a:lnTo>
                  <a:pt x="0" y="561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862877" y="4008299"/>
            <a:ext cx="657424" cy="561275"/>
          </a:xfrm>
          <a:custGeom>
            <a:avLst/>
            <a:gdLst/>
            <a:ahLst/>
            <a:cxnLst/>
            <a:rect r="r" b="b" t="t" l="l"/>
            <a:pathLst>
              <a:path h="561275" w="657424">
                <a:moveTo>
                  <a:pt x="0" y="0"/>
                </a:moveTo>
                <a:lnTo>
                  <a:pt x="657424" y="0"/>
                </a:lnTo>
                <a:lnTo>
                  <a:pt x="657424" y="561276"/>
                </a:lnTo>
                <a:lnTo>
                  <a:pt x="0" y="5612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FEF8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86282" y="4719570"/>
            <a:ext cx="3259904" cy="2444928"/>
          </a:xfrm>
          <a:custGeom>
            <a:avLst/>
            <a:gdLst/>
            <a:ahLst/>
            <a:cxnLst/>
            <a:rect r="r" b="b" t="t" l="l"/>
            <a:pathLst>
              <a:path h="2444928" w="3259904">
                <a:moveTo>
                  <a:pt x="0" y="0"/>
                </a:moveTo>
                <a:lnTo>
                  <a:pt x="3259903" y="0"/>
                </a:lnTo>
                <a:lnTo>
                  <a:pt x="3259903" y="2444928"/>
                </a:lnTo>
                <a:lnTo>
                  <a:pt x="0" y="2444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w="28575" cap="sq">
            <a:solidFill>
              <a:srgbClr val="0E8408"/>
            </a:solidFill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3260464" y="2445571"/>
            <a:ext cx="1885721" cy="2208839"/>
          </a:xfrm>
          <a:custGeom>
            <a:avLst/>
            <a:gdLst/>
            <a:ahLst/>
            <a:cxnLst/>
            <a:rect r="r" b="b" t="t" l="l"/>
            <a:pathLst>
              <a:path h="2208839" w="1885721">
                <a:moveTo>
                  <a:pt x="0" y="0"/>
                </a:moveTo>
                <a:lnTo>
                  <a:pt x="1885721" y="0"/>
                </a:lnTo>
                <a:lnTo>
                  <a:pt x="1885721" y="2208840"/>
                </a:lnTo>
                <a:lnTo>
                  <a:pt x="0" y="220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13828"/>
            </a:stretch>
          </a:blipFill>
          <a:ln w="28575" cap="sq">
            <a:solidFill>
              <a:srgbClr val="0E8408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53467" y="4719570"/>
            <a:ext cx="1444650" cy="2345925"/>
          </a:xfrm>
          <a:custGeom>
            <a:avLst/>
            <a:gdLst/>
            <a:ahLst/>
            <a:cxnLst/>
            <a:rect r="r" b="b" t="t" l="l"/>
            <a:pathLst>
              <a:path h="2345925" w="1444650">
                <a:moveTo>
                  <a:pt x="0" y="0"/>
                </a:moveTo>
                <a:lnTo>
                  <a:pt x="1444650" y="0"/>
                </a:lnTo>
                <a:lnTo>
                  <a:pt x="1444650" y="2345925"/>
                </a:lnTo>
                <a:lnTo>
                  <a:pt x="0" y="23459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895" t="0" r="-10895" b="0"/>
            </a:stretch>
          </a:blipFill>
          <a:ln w="28575" cap="sq">
            <a:solidFill>
              <a:srgbClr val="0E8408"/>
            </a:solidFill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371326" y="2716299"/>
            <a:ext cx="2453582" cy="1882601"/>
          </a:xfrm>
          <a:custGeom>
            <a:avLst/>
            <a:gdLst/>
            <a:ahLst/>
            <a:cxnLst/>
            <a:rect r="r" b="b" t="t" l="l"/>
            <a:pathLst>
              <a:path h="1882601" w="2453582">
                <a:moveTo>
                  <a:pt x="0" y="0"/>
                </a:moveTo>
                <a:lnTo>
                  <a:pt x="2453582" y="0"/>
                </a:lnTo>
                <a:lnTo>
                  <a:pt x="2453582" y="1882602"/>
                </a:lnTo>
                <a:lnTo>
                  <a:pt x="0" y="18826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809" t="-17764" r="-14669" b="0"/>
            </a:stretch>
          </a:blipFill>
          <a:ln w="28575" cap="sq">
            <a:solidFill>
              <a:srgbClr val="0E8408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-5400000">
            <a:off x="7132416" y="3808053"/>
            <a:ext cx="1916137" cy="2554849"/>
          </a:xfrm>
          <a:custGeom>
            <a:avLst/>
            <a:gdLst/>
            <a:ahLst/>
            <a:cxnLst/>
            <a:rect r="r" b="b" t="t" l="l"/>
            <a:pathLst>
              <a:path h="2554849" w="1916137">
                <a:moveTo>
                  <a:pt x="0" y="0"/>
                </a:moveTo>
                <a:lnTo>
                  <a:pt x="1916137" y="0"/>
                </a:lnTo>
                <a:lnTo>
                  <a:pt x="1916137" y="2554849"/>
                </a:lnTo>
                <a:lnTo>
                  <a:pt x="0" y="25548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w="38100" cap="sq">
            <a:solidFill>
              <a:srgbClr val="0E8408"/>
            </a:solidFill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5784203" y="1205760"/>
            <a:ext cx="3737116" cy="2802837"/>
          </a:xfrm>
          <a:custGeom>
            <a:avLst/>
            <a:gdLst/>
            <a:ahLst/>
            <a:cxnLst/>
            <a:rect r="r" b="b" t="t" l="l"/>
            <a:pathLst>
              <a:path h="2802837" w="3737116">
                <a:moveTo>
                  <a:pt x="0" y="0"/>
                </a:moveTo>
                <a:lnTo>
                  <a:pt x="3737116" y="0"/>
                </a:lnTo>
                <a:lnTo>
                  <a:pt x="3737116" y="2802837"/>
                </a:lnTo>
                <a:lnTo>
                  <a:pt x="0" y="28028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w="38100" cap="sq">
            <a:solidFill>
              <a:srgbClr val="0E8408"/>
            </a:solidFill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4448468" y="1265725"/>
            <a:ext cx="1022490" cy="1025053"/>
          </a:xfrm>
          <a:custGeom>
            <a:avLst/>
            <a:gdLst/>
            <a:ahLst/>
            <a:cxnLst/>
            <a:rect r="r" b="b" t="t" l="l"/>
            <a:pathLst>
              <a:path h="1025053" w="1022490">
                <a:moveTo>
                  <a:pt x="0" y="0"/>
                </a:moveTo>
                <a:lnTo>
                  <a:pt x="1022490" y="0"/>
                </a:lnTo>
                <a:lnTo>
                  <a:pt x="1022490" y="1025053"/>
                </a:lnTo>
                <a:lnTo>
                  <a:pt x="0" y="10250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777579" y="247333"/>
            <a:ext cx="4198441" cy="863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true">
                <a:solidFill>
                  <a:srgbClr val="0E840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MARZEC 2024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1501" y="1145409"/>
            <a:ext cx="3989097" cy="1461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E8408"/>
                </a:solidFill>
                <a:latin typeface="Open Sans"/>
                <a:ea typeface="Open Sans"/>
                <a:cs typeface="Open Sans"/>
                <a:sym typeface="Open Sans"/>
              </a:rPr>
              <a:t>Cudowni Rodzice ... dzięki Wam, ludziom o wielkich sercach, na których pomoc zawsze możemy liczyć,</a:t>
            </a: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E8408"/>
                </a:solidFill>
                <a:latin typeface="Open Sans"/>
                <a:ea typeface="Open Sans"/>
                <a:cs typeface="Open Sans"/>
                <a:sym typeface="Open Sans"/>
              </a:rPr>
              <a:t>stworzyliśmy teren zielony </a:t>
            </a: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E8408"/>
                </a:solidFill>
                <a:latin typeface="Open Sans"/>
                <a:ea typeface="Open Sans"/>
                <a:cs typeface="Open Sans"/>
                <a:sym typeface="Open Sans"/>
              </a:rPr>
              <a:t>przy salach maluchów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006091" y="6133783"/>
            <a:ext cx="3293341" cy="871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E8408"/>
                </a:solidFill>
                <a:latin typeface="Open Sans"/>
                <a:ea typeface="Open Sans"/>
                <a:cs typeface="Open Sans"/>
                <a:sym typeface="Open Sans"/>
              </a:rPr>
              <a:t>Marzec to miesiąc </a:t>
            </a: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E8408"/>
                </a:solidFill>
                <a:latin typeface="Open Sans"/>
                <a:ea typeface="Open Sans"/>
                <a:cs typeface="Open Sans"/>
                <a:sym typeface="Open Sans"/>
              </a:rPr>
              <a:t>z konkursem matematycznym KANGUR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5468378" y="4572951"/>
            <a:ext cx="1022490" cy="1025053"/>
          </a:xfrm>
          <a:custGeom>
            <a:avLst/>
            <a:gdLst/>
            <a:ahLst/>
            <a:cxnLst/>
            <a:rect r="r" b="b" t="t" l="l"/>
            <a:pathLst>
              <a:path h="1025053" w="1022490">
                <a:moveTo>
                  <a:pt x="0" y="0"/>
                </a:moveTo>
                <a:lnTo>
                  <a:pt x="1022490" y="0"/>
                </a:lnTo>
                <a:lnTo>
                  <a:pt x="1022490" y="1025053"/>
                </a:lnTo>
                <a:lnTo>
                  <a:pt x="0" y="10250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CA2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6782" y="2678293"/>
            <a:ext cx="2168673" cy="3863910"/>
          </a:xfrm>
          <a:custGeom>
            <a:avLst/>
            <a:gdLst/>
            <a:ahLst/>
            <a:cxnLst/>
            <a:rect r="r" b="b" t="t" l="l"/>
            <a:pathLst>
              <a:path h="3863910" w="2168673">
                <a:moveTo>
                  <a:pt x="0" y="0"/>
                </a:moveTo>
                <a:lnTo>
                  <a:pt x="2168673" y="0"/>
                </a:lnTo>
                <a:lnTo>
                  <a:pt x="2168673" y="3863910"/>
                </a:lnTo>
                <a:lnTo>
                  <a:pt x="0" y="38639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536" r="0" b="-5926"/>
            </a:stretch>
          </a:blipFill>
          <a:ln w="38100" cap="sq">
            <a:solidFill>
              <a:srgbClr val="EFD20E"/>
            </a:solidFill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19921" y="2546989"/>
            <a:ext cx="1378430" cy="2063259"/>
          </a:xfrm>
          <a:custGeom>
            <a:avLst/>
            <a:gdLst/>
            <a:ahLst/>
            <a:cxnLst/>
            <a:rect r="r" b="b" t="t" l="l"/>
            <a:pathLst>
              <a:path h="2063259" w="1378430">
                <a:moveTo>
                  <a:pt x="0" y="0"/>
                </a:moveTo>
                <a:lnTo>
                  <a:pt x="1378430" y="0"/>
                </a:lnTo>
                <a:lnTo>
                  <a:pt x="1378430" y="2063259"/>
                </a:lnTo>
                <a:lnTo>
                  <a:pt x="0" y="20632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120" t="0" r="-8241" b="0"/>
            </a:stretch>
          </a:blipFill>
          <a:ln w="38100" cap="sq">
            <a:solidFill>
              <a:srgbClr val="EFD20E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380116" y="4860006"/>
            <a:ext cx="1519318" cy="2203752"/>
          </a:xfrm>
          <a:custGeom>
            <a:avLst/>
            <a:gdLst/>
            <a:ahLst/>
            <a:cxnLst/>
            <a:rect r="r" b="b" t="t" l="l"/>
            <a:pathLst>
              <a:path h="2203752" w="1519318">
                <a:moveTo>
                  <a:pt x="0" y="0"/>
                </a:moveTo>
                <a:lnTo>
                  <a:pt x="1519318" y="0"/>
                </a:lnTo>
                <a:lnTo>
                  <a:pt x="1519318" y="2203752"/>
                </a:lnTo>
                <a:lnTo>
                  <a:pt x="0" y="22037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958" t="-19236" r="-13593" b="-16276"/>
            </a:stretch>
          </a:blipFill>
          <a:ln w="38100" cap="sq">
            <a:solidFill>
              <a:srgbClr val="EFD20E"/>
            </a:solidFill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7058792" y="366409"/>
            <a:ext cx="2568900" cy="2114208"/>
          </a:xfrm>
          <a:custGeom>
            <a:avLst/>
            <a:gdLst/>
            <a:ahLst/>
            <a:cxnLst/>
            <a:rect r="r" b="b" t="t" l="l"/>
            <a:pathLst>
              <a:path h="2114208" w="2568900">
                <a:moveTo>
                  <a:pt x="0" y="0"/>
                </a:moveTo>
                <a:lnTo>
                  <a:pt x="2568900" y="0"/>
                </a:lnTo>
                <a:lnTo>
                  <a:pt x="2568900" y="2114208"/>
                </a:lnTo>
                <a:lnTo>
                  <a:pt x="0" y="21142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9060" r="-67578" b="-23653"/>
            </a:stretch>
          </a:blipFill>
          <a:ln w="28575" cap="sq">
            <a:solidFill>
              <a:srgbClr val="EFD20E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6995714" y="2679634"/>
            <a:ext cx="2497119" cy="1955931"/>
          </a:xfrm>
          <a:custGeom>
            <a:avLst/>
            <a:gdLst/>
            <a:ahLst/>
            <a:cxnLst/>
            <a:rect r="r" b="b" t="t" l="l"/>
            <a:pathLst>
              <a:path h="1955931" w="2497119">
                <a:moveTo>
                  <a:pt x="0" y="0"/>
                </a:moveTo>
                <a:lnTo>
                  <a:pt x="2497118" y="0"/>
                </a:lnTo>
                <a:lnTo>
                  <a:pt x="2497118" y="1955932"/>
                </a:lnTo>
                <a:lnTo>
                  <a:pt x="0" y="19559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7432" t="-30372" r="-23704" b="-52644"/>
            </a:stretch>
          </a:blipFill>
          <a:ln w="28575" cap="sq">
            <a:solidFill>
              <a:srgbClr val="EFD20E"/>
            </a:solidFill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4113421" y="3225499"/>
            <a:ext cx="2719899" cy="2039924"/>
          </a:xfrm>
          <a:custGeom>
            <a:avLst/>
            <a:gdLst/>
            <a:ahLst/>
            <a:cxnLst/>
            <a:rect r="r" b="b" t="t" l="l"/>
            <a:pathLst>
              <a:path h="2039924" w="2719899">
                <a:moveTo>
                  <a:pt x="0" y="0"/>
                </a:moveTo>
                <a:lnTo>
                  <a:pt x="2719899" y="0"/>
                </a:lnTo>
                <a:lnTo>
                  <a:pt x="2719899" y="2039924"/>
                </a:lnTo>
                <a:lnTo>
                  <a:pt x="0" y="20399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w="38100" cap="sq">
            <a:solidFill>
              <a:srgbClr val="EFD20E"/>
            </a:solidFill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3956398" y="5377384"/>
            <a:ext cx="3316729" cy="1686374"/>
          </a:xfrm>
          <a:custGeom>
            <a:avLst/>
            <a:gdLst/>
            <a:ahLst/>
            <a:cxnLst/>
            <a:rect r="r" b="b" t="t" l="l"/>
            <a:pathLst>
              <a:path h="1686374" w="3316729">
                <a:moveTo>
                  <a:pt x="0" y="0"/>
                </a:moveTo>
                <a:lnTo>
                  <a:pt x="3316729" y="0"/>
                </a:lnTo>
                <a:lnTo>
                  <a:pt x="3316729" y="1686374"/>
                </a:lnTo>
                <a:lnTo>
                  <a:pt x="0" y="16863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-12831" b="0"/>
            </a:stretch>
          </a:blipFill>
          <a:ln w="38100" cap="sq">
            <a:solidFill>
              <a:srgbClr val="EFD20E"/>
            </a:solidFill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3503025" y="1300566"/>
            <a:ext cx="634789" cy="1164750"/>
          </a:xfrm>
          <a:custGeom>
            <a:avLst/>
            <a:gdLst/>
            <a:ahLst/>
            <a:cxnLst/>
            <a:rect r="r" b="b" t="t" l="l"/>
            <a:pathLst>
              <a:path h="1164750" w="634789">
                <a:moveTo>
                  <a:pt x="0" y="0"/>
                </a:moveTo>
                <a:lnTo>
                  <a:pt x="634789" y="0"/>
                </a:lnTo>
                <a:lnTo>
                  <a:pt x="634789" y="1164750"/>
                </a:lnTo>
                <a:lnTo>
                  <a:pt x="0" y="11647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58198" y="366409"/>
            <a:ext cx="701876" cy="721723"/>
          </a:xfrm>
          <a:custGeom>
            <a:avLst/>
            <a:gdLst/>
            <a:ahLst/>
            <a:cxnLst/>
            <a:rect r="r" b="b" t="t" l="l"/>
            <a:pathLst>
              <a:path h="721723" w="701876">
                <a:moveTo>
                  <a:pt x="0" y="0"/>
                </a:moveTo>
                <a:lnTo>
                  <a:pt x="701876" y="0"/>
                </a:lnTo>
                <a:lnTo>
                  <a:pt x="701876" y="721724"/>
                </a:lnTo>
                <a:lnTo>
                  <a:pt x="0" y="7217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968259" y="102999"/>
            <a:ext cx="4702522" cy="863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true">
                <a:solidFill>
                  <a:srgbClr val="EFD20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KWIECIEŃ 2024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9921" y="1322838"/>
            <a:ext cx="3233376" cy="1092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EFD20E"/>
                </a:solidFill>
                <a:latin typeface="Open Sans"/>
                <a:ea typeface="Open Sans"/>
                <a:cs typeface="Open Sans"/>
                <a:sym typeface="Open Sans"/>
              </a:rPr>
              <a:t>XXV Ogólnopolski Konkurs Geologiczno-Środowiskowy </a:t>
            </a:r>
          </a:p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EFD20E"/>
                </a:solidFill>
                <a:latin typeface="Open Sans"/>
                <a:ea typeface="Open Sans"/>
                <a:cs typeface="Open Sans"/>
                <a:sym typeface="Open Sans"/>
              </a:rPr>
              <a:t>“Nasza Ziemia”</a:t>
            </a:r>
          </a:p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EFD20E"/>
                </a:solidFill>
                <a:latin typeface="Open Sans"/>
                <a:ea typeface="Open Sans"/>
                <a:cs typeface="Open Sans"/>
                <a:sym typeface="Open Sans"/>
              </a:rPr>
              <a:t>I miejsce Julia Marcinkowska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322335" y="4746274"/>
            <a:ext cx="2305357" cy="2189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08"/>
              </a:lnSpc>
            </a:pPr>
            <a:r>
              <a:rPr lang="en-US" sz="1577">
                <a:solidFill>
                  <a:srgbClr val="EFD20E"/>
                </a:solidFill>
                <a:latin typeface="Open Sans"/>
                <a:ea typeface="Open Sans"/>
                <a:cs typeface="Open Sans"/>
                <a:sym typeface="Open Sans"/>
              </a:rPr>
              <a:t>Stypendium naukowe dla Oli Damps i Janka Chojnowskiego </a:t>
            </a:r>
          </a:p>
          <a:p>
            <a:pPr algn="ctr">
              <a:lnSpc>
                <a:spcPts val="2208"/>
              </a:lnSpc>
            </a:pPr>
            <a:r>
              <a:rPr lang="en-US" sz="1577">
                <a:solidFill>
                  <a:srgbClr val="EFD20E"/>
                </a:solidFill>
                <a:latin typeface="Open Sans"/>
                <a:ea typeface="Open Sans"/>
                <a:cs typeface="Open Sans"/>
                <a:sym typeface="Open Sans"/>
              </a:rPr>
              <a:t>za bardzo dobre </a:t>
            </a:r>
          </a:p>
          <a:p>
            <a:pPr algn="ctr">
              <a:lnSpc>
                <a:spcPts val="2208"/>
              </a:lnSpc>
            </a:pPr>
            <a:r>
              <a:rPr lang="en-US" sz="1577">
                <a:solidFill>
                  <a:srgbClr val="EFD20E"/>
                </a:solidFill>
                <a:latin typeface="Open Sans"/>
                <a:ea typeface="Open Sans"/>
                <a:cs typeface="Open Sans"/>
                <a:sym typeface="Open Sans"/>
              </a:rPr>
              <a:t>wyniki w nauce. </a:t>
            </a:r>
          </a:p>
          <a:p>
            <a:pPr algn="ctr">
              <a:lnSpc>
                <a:spcPts val="2208"/>
              </a:lnSpc>
            </a:pPr>
            <a:r>
              <a:rPr lang="en-US" sz="1577">
                <a:solidFill>
                  <a:srgbClr val="EFD20E"/>
                </a:solidFill>
                <a:latin typeface="Open Sans"/>
                <a:ea typeface="Open Sans"/>
                <a:cs typeface="Open Sans"/>
                <a:sym typeface="Open Sans"/>
              </a:rPr>
              <a:t>Ola to licealistka </a:t>
            </a:r>
          </a:p>
          <a:p>
            <a:pPr algn="ctr">
              <a:lnSpc>
                <a:spcPts val="2208"/>
              </a:lnSpc>
            </a:pPr>
            <a:r>
              <a:rPr lang="en-US" sz="1577">
                <a:solidFill>
                  <a:srgbClr val="EFD20E"/>
                </a:solidFill>
                <a:latin typeface="Open Sans"/>
                <a:ea typeface="Open Sans"/>
                <a:cs typeface="Open Sans"/>
                <a:sym typeface="Open Sans"/>
              </a:rPr>
              <a:t>z najwyższą średnia </a:t>
            </a:r>
          </a:p>
          <a:p>
            <a:pPr algn="ctr">
              <a:lnSpc>
                <a:spcPts val="2208"/>
              </a:lnSpc>
            </a:pPr>
            <a:r>
              <a:rPr lang="en-US" sz="1577">
                <a:solidFill>
                  <a:srgbClr val="EFD20E"/>
                </a:solidFill>
                <a:latin typeface="Open Sans"/>
                <a:ea typeface="Open Sans"/>
                <a:cs typeface="Open Sans"/>
                <a:sym typeface="Open Sans"/>
              </a:rPr>
              <a:t>w powiecie - 5,86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341739" y="1332363"/>
            <a:ext cx="2263263" cy="1781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>
                <a:solidFill>
                  <a:srgbClr val="EFD20E"/>
                </a:solidFill>
                <a:latin typeface="Open Sans"/>
                <a:ea typeface="Open Sans"/>
                <a:cs typeface="Open Sans"/>
                <a:sym typeface="Open Sans"/>
              </a:rPr>
              <a:t>Bierzemy czynny udział </a:t>
            </a:r>
          </a:p>
          <a:p>
            <a:pPr algn="ctr">
              <a:lnSpc>
                <a:spcPts val="2099"/>
              </a:lnSpc>
            </a:pPr>
            <a:r>
              <a:rPr lang="en-US" sz="1499">
                <a:solidFill>
                  <a:srgbClr val="EFD20E"/>
                </a:solidFill>
                <a:latin typeface="Open Sans"/>
                <a:ea typeface="Open Sans"/>
                <a:cs typeface="Open Sans"/>
                <a:sym typeface="Open Sans"/>
              </a:rPr>
              <a:t>w obchodach </a:t>
            </a:r>
          </a:p>
          <a:p>
            <a:pPr algn="ctr">
              <a:lnSpc>
                <a:spcPts val="2099"/>
              </a:lnSpc>
            </a:pPr>
            <a:r>
              <a:rPr lang="en-US" sz="1499">
                <a:solidFill>
                  <a:srgbClr val="EFD20E"/>
                </a:solidFill>
                <a:latin typeface="Open Sans"/>
                <a:ea typeface="Open Sans"/>
                <a:cs typeface="Open Sans"/>
                <a:sym typeface="Open Sans"/>
              </a:rPr>
              <a:t>POLA NADZIEI, dzięki temu dołożyliśmy swoją cegiełkę do powstania Hospicjum Domowego </a:t>
            </a:r>
          </a:p>
          <a:p>
            <a:pPr algn="ctr">
              <a:lnSpc>
                <a:spcPts val="2099"/>
              </a:lnSpc>
            </a:pPr>
            <a:r>
              <a:rPr lang="en-US" sz="1499">
                <a:solidFill>
                  <a:srgbClr val="EFD20E"/>
                </a:solidFill>
                <a:latin typeface="Open Sans"/>
                <a:ea typeface="Open Sans"/>
                <a:cs typeface="Open Sans"/>
                <a:sym typeface="Open Sans"/>
              </a:rPr>
              <a:t>w Pruszczu Gdańskim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A29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4518" y="4851718"/>
            <a:ext cx="4967259" cy="2083075"/>
          </a:xfrm>
          <a:custGeom>
            <a:avLst/>
            <a:gdLst/>
            <a:ahLst/>
            <a:cxnLst/>
            <a:rect r="r" b="b" t="t" l="l"/>
            <a:pathLst>
              <a:path h="2083075" w="4967259">
                <a:moveTo>
                  <a:pt x="0" y="0"/>
                </a:moveTo>
                <a:lnTo>
                  <a:pt x="4967258" y="0"/>
                </a:lnTo>
                <a:lnTo>
                  <a:pt x="4967258" y="2083075"/>
                </a:lnTo>
                <a:lnTo>
                  <a:pt x="0" y="20830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3956" r="0" b="-46242"/>
            </a:stretch>
          </a:blipFill>
          <a:ln w="38100" cap="sq">
            <a:solidFill>
              <a:srgbClr val="A21074"/>
            </a:solidFill>
            <a:prstDash val="solid"/>
            <a:miter/>
          </a:ln>
        </p:spPr>
      </p:sp>
      <p:grpSp>
        <p:nvGrpSpPr>
          <p:cNvPr name="Group 3" id="3"/>
          <p:cNvGrpSpPr/>
          <p:nvPr/>
        </p:nvGrpSpPr>
        <p:grpSpPr>
          <a:xfrm rot="0">
            <a:off x="5461790" y="1504140"/>
            <a:ext cx="3961752" cy="2806450"/>
            <a:chOff x="0" y="0"/>
            <a:chExt cx="5282337" cy="3741933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5282337" cy="3741933"/>
              <a:chOff x="0" y="0"/>
              <a:chExt cx="1282213" cy="908302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282213" cy="908302"/>
              </a:xfrm>
              <a:custGeom>
                <a:avLst/>
                <a:gdLst/>
                <a:ahLst/>
                <a:cxnLst/>
                <a:rect r="r" b="b" t="t" l="l"/>
                <a:pathLst>
                  <a:path h="908302" w="1282213">
                    <a:moveTo>
                      <a:pt x="0" y="0"/>
                    </a:moveTo>
                    <a:lnTo>
                      <a:pt x="1282213" y="0"/>
                    </a:lnTo>
                    <a:lnTo>
                      <a:pt x="1282213" y="908302"/>
                    </a:lnTo>
                    <a:lnTo>
                      <a:pt x="0" y="908302"/>
                    </a:lnTo>
                    <a:close/>
                  </a:path>
                </a:pathLst>
              </a:custGeom>
              <a:solidFill>
                <a:srgbClr val="F6F792"/>
              </a:solidFill>
              <a:ln w="38100" cap="sq">
                <a:solidFill>
                  <a:srgbClr val="A21074"/>
                </a:solidFill>
                <a:prstDash val="solid"/>
                <a:miter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28575"/>
                <a:ext cx="1282213" cy="936877"/>
              </a:xfrm>
              <a:prstGeom prst="rect">
                <a:avLst/>
              </a:prstGeom>
            </p:spPr>
            <p:txBody>
              <a:bodyPr anchor="ctr" rtlCol="false" tIns="58134" lIns="58134" bIns="58134" rIns="58134"/>
              <a:lstStyle/>
              <a:p>
                <a:pPr algn="ctr">
                  <a:lnSpc>
                    <a:spcPts val="1959"/>
                  </a:lnSpc>
                </a:pPr>
              </a:p>
            </p:txBody>
          </p:sp>
        </p:grpSp>
        <p:sp>
          <p:nvSpPr>
            <p:cNvPr name="Freeform 7" id="7"/>
            <p:cNvSpPr/>
            <p:nvPr/>
          </p:nvSpPr>
          <p:spPr>
            <a:xfrm flipH="false" flipV="false" rot="0">
              <a:off x="588991" y="177862"/>
              <a:ext cx="4221638" cy="3170632"/>
            </a:xfrm>
            <a:custGeom>
              <a:avLst/>
              <a:gdLst/>
              <a:ahLst/>
              <a:cxnLst/>
              <a:rect r="r" b="b" t="t" l="l"/>
              <a:pathLst>
                <a:path h="3170632" w="4221638">
                  <a:moveTo>
                    <a:pt x="0" y="0"/>
                  </a:moveTo>
                  <a:lnTo>
                    <a:pt x="4221638" y="0"/>
                  </a:lnTo>
                  <a:lnTo>
                    <a:pt x="4221638" y="3170632"/>
                  </a:lnTo>
                  <a:lnTo>
                    <a:pt x="0" y="3170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 rot="0">
              <a:off x="588991" y="3319919"/>
              <a:ext cx="4004404" cy="2766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762"/>
                </a:lnSpc>
              </a:pPr>
              <a:r>
                <a:rPr lang="en-US" sz="1258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Konkurs Kuratoryjny z Chemii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3383626" y="1504140"/>
            <a:ext cx="2011489" cy="3250740"/>
            <a:chOff x="0" y="0"/>
            <a:chExt cx="2681985" cy="4334320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2681985" cy="4334320"/>
              <a:chOff x="0" y="0"/>
              <a:chExt cx="744996" cy="1203978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744996" cy="1203978"/>
              </a:xfrm>
              <a:custGeom>
                <a:avLst/>
                <a:gdLst/>
                <a:ahLst/>
                <a:cxnLst/>
                <a:rect r="r" b="b" t="t" l="l"/>
                <a:pathLst>
                  <a:path h="1203978" w="744996">
                    <a:moveTo>
                      <a:pt x="0" y="0"/>
                    </a:moveTo>
                    <a:lnTo>
                      <a:pt x="744996" y="0"/>
                    </a:lnTo>
                    <a:lnTo>
                      <a:pt x="744996" y="1203978"/>
                    </a:lnTo>
                    <a:lnTo>
                      <a:pt x="0" y="1203978"/>
                    </a:lnTo>
                    <a:close/>
                  </a:path>
                </a:pathLst>
              </a:custGeom>
              <a:solidFill>
                <a:srgbClr val="F6F792"/>
              </a:solidFill>
              <a:ln w="38100" cap="sq">
                <a:solidFill>
                  <a:srgbClr val="A21074"/>
                </a:solidFill>
                <a:prstDash val="solid"/>
                <a:miter/>
              </a:ln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28575"/>
                <a:ext cx="744996" cy="123255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sp>
          <p:nvSpPr>
            <p:cNvPr name="Freeform 13" id="13"/>
            <p:cNvSpPr/>
            <p:nvPr/>
          </p:nvSpPr>
          <p:spPr>
            <a:xfrm flipH="false" flipV="false" rot="0">
              <a:off x="214501" y="229622"/>
              <a:ext cx="2252984" cy="3003978"/>
            </a:xfrm>
            <a:custGeom>
              <a:avLst/>
              <a:gdLst/>
              <a:ahLst/>
              <a:cxnLst/>
              <a:rect r="r" b="b" t="t" l="l"/>
              <a:pathLst>
                <a:path h="3003978" w="2252984">
                  <a:moveTo>
                    <a:pt x="0" y="0"/>
                  </a:moveTo>
                  <a:lnTo>
                    <a:pt x="2252983" y="0"/>
                  </a:lnTo>
                  <a:lnTo>
                    <a:pt x="2252983" y="3003978"/>
                  </a:lnTo>
                  <a:lnTo>
                    <a:pt x="0" y="30039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156937" y="3214550"/>
              <a:ext cx="2252984" cy="997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17 Wojewódzki Festiwal Poezji i Piosenki Angielskiej </a:t>
              </a:r>
            </a:p>
            <a:p>
              <a:pPr algn="ctr">
                <a:lnSpc>
                  <a:spcPts val="1540"/>
                </a:lnSpc>
              </a:pPr>
              <a:r>
                <a:rPr lang="en-US" sz="11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MORE THAN WORDS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406463" y="2560320"/>
            <a:ext cx="2912762" cy="2194560"/>
            <a:chOff x="0" y="0"/>
            <a:chExt cx="3883683" cy="2926080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3883683" cy="2926080"/>
              <a:chOff x="0" y="0"/>
              <a:chExt cx="1078801" cy="8128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1078801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078801">
                    <a:moveTo>
                      <a:pt x="0" y="0"/>
                    </a:moveTo>
                    <a:lnTo>
                      <a:pt x="1078801" y="0"/>
                    </a:lnTo>
                    <a:lnTo>
                      <a:pt x="1078801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6F792"/>
              </a:solidFill>
              <a:ln w="38100" cap="sq">
                <a:solidFill>
                  <a:srgbClr val="A21074"/>
                </a:solidFill>
                <a:prstDash val="solid"/>
                <a:miter/>
              </a:ln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28575"/>
                <a:ext cx="1078801" cy="8413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sp>
          <p:nvSpPr>
            <p:cNvPr name="Freeform 19" id="19"/>
            <p:cNvSpPr/>
            <p:nvPr/>
          </p:nvSpPr>
          <p:spPr>
            <a:xfrm flipH="false" flipV="false" rot="0">
              <a:off x="280718" y="173293"/>
              <a:ext cx="3322247" cy="2212668"/>
            </a:xfrm>
            <a:custGeom>
              <a:avLst/>
              <a:gdLst/>
              <a:ahLst/>
              <a:cxnLst/>
              <a:rect r="r" b="b" t="t" l="l"/>
              <a:pathLst>
                <a:path h="2212668" w="3322247">
                  <a:moveTo>
                    <a:pt x="0" y="0"/>
                  </a:moveTo>
                  <a:lnTo>
                    <a:pt x="3322247" y="0"/>
                  </a:lnTo>
                  <a:lnTo>
                    <a:pt x="3322247" y="2212669"/>
                  </a:lnTo>
                  <a:lnTo>
                    <a:pt x="0" y="2212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280718" y="2493912"/>
              <a:ext cx="3292222" cy="235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Powiatowy Konkurs Oratorski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5161945" y="4447487"/>
            <a:ext cx="4434423" cy="2223770"/>
            <a:chOff x="0" y="0"/>
            <a:chExt cx="5912564" cy="2965026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0" y="0"/>
              <a:ext cx="5912564" cy="2926080"/>
              <a:chOff x="0" y="0"/>
              <a:chExt cx="1642379" cy="8128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1642379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642379">
                    <a:moveTo>
                      <a:pt x="0" y="0"/>
                    </a:moveTo>
                    <a:lnTo>
                      <a:pt x="1642379" y="0"/>
                    </a:lnTo>
                    <a:lnTo>
                      <a:pt x="1642379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6F792"/>
              </a:solidFill>
              <a:ln w="38100" cap="sq">
                <a:solidFill>
                  <a:srgbClr val="A21074"/>
                </a:solidFill>
                <a:prstDash val="solid"/>
                <a:miter/>
              </a:ln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28575"/>
                <a:ext cx="1642379" cy="8413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sp>
          <p:nvSpPr>
            <p:cNvPr name="Freeform 25" id="25"/>
            <p:cNvSpPr/>
            <p:nvPr/>
          </p:nvSpPr>
          <p:spPr>
            <a:xfrm flipH="false" flipV="false" rot="0">
              <a:off x="128819" y="171616"/>
              <a:ext cx="2901439" cy="2582849"/>
            </a:xfrm>
            <a:custGeom>
              <a:avLst/>
              <a:gdLst/>
              <a:ahLst/>
              <a:cxnLst/>
              <a:rect r="r" b="b" t="t" l="l"/>
              <a:pathLst>
                <a:path h="2582849" w="2901439">
                  <a:moveTo>
                    <a:pt x="0" y="0"/>
                  </a:moveTo>
                  <a:lnTo>
                    <a:pt x="2901439" y="0"/>
                  </a:lnTo>
                  <a:lnTo>
                    <a:pt x="2901439" y="2582848"/>
                  </a:lnTo>
                  <a:lnTo>
                    <a:pt x="0" y="2582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7681" t="0" r="-1011" b="0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 rot="0">
              <a:off x="3164110" y="227754"/>
              <a:ext cx="2628826" cy="27372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20"/>
                </a:lnSpc>
              </a:pPr>
              <a:r>
                <a:rPr lang="en-US" sz="13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Chcemy i umiemy pomagać.</a:t>
              </a:r>
            </a:p>
            <a:p>
              <a:pPr algn="ctr">
                <a:lnSpc>
                  <a:spcPts val="1820"/>
                </a:lnSpc>
              </a:pPr>
              <a:r>
                <a:rPr lang="en-US" sz="13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Powiatowy Konkurs Przedmiotowy z Edukacji dla Bezpieczeństwa - ”Ostrzegaj, działaj, ratuj —</a:t>
              </a:r>
            </a:p>
            <a:p>
              <a:pPr algn="ctr">
                <a:lnSpc>
                  <a:spcPts val="1820"/>
                </a:lnSpc>
              </a:pPr>
              <a:r>
                <a:rPr lang="en-US" sz="13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Mogę pomóc”.</a:t>
              </a:r>
            </a:p>
            <a:p>
              <a:pPr algn="ctr">
                <a:lnSpc>
                  <a:spcPts val="1820"/>
                </a:lnSpc>
              </a:pP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-1285753">
            <a:off x="8637294" y="320173"/>
            <a:ext cx="614717" cy="1055308"/>
          </a:xfrm>
          <a:custGeom>
            <a:avLst/>
            <a:gdLst/>
            <a:ahLst/>
            <a:cxnLst/>
            <a:rect r="r" b="b" t="t" l="l"/>
            <a:pathLst>
              <a:path h="1055308" w="614717">
                <a:moveTo>
                  <a:pt x="0" y="0"/>
                </a:moveTo>
                <a:lnTo>
                  <a:pt x="614717" y="0"/>
                </a:lnTo>
                <a:lnTo>
                  <a:pt x="614717" y="1055308"/>
                </a:lnTo>
                <a:lnTo>
                  <a:pt x="0" y="10553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969135" y="4910054"/>
            <a:ext cx="3029123" cy="304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38"/>
              </a:lnSpc>
            </a:pPr>
            <a:r>
              <a:rPr lang="en-US" sz="181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Egzaminy ósmoklasisty 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3319225" y="363640"/>
            <a:ext cx="2861667" cy="863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true">
                <a:solidFill>
                  <a:srgbClr val="A2107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MAJ 2024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4518" y="706460"/>
            <a:ext cx="3125690" cy="1672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60"/>
              </a:lnSpc>
            </a:pPr>
            <a:r>
              <a:rPr lang="en-US" sz="3186">
                <a:solidFill>
                  <a:srgbClr val="A21074"/>
                </a:solidFill>
                <a:latin typeface="Open Sans"/>
                <a:ea typeface="Open Sans"/>
                <a:cs typeface="Open Sans"/>
                <a:sym typeface="Open Sans"/>
              </a:rPr>
              <a:t>Egzaminy, </a:t>
            </a:r>
          </a:p>
          <a:p>
            <a:pPr algn="ctr">
              <a:lnSpc>
                <a:spcPts val="4460"/>
              </a:lnSpc>
            </a:pPr>
            <a:r>
              <a:rPr lang="en-US" sz="3186">
                <a:solidFill>
                  <a:srgbClr val="A21074"/>
                </a:solidFill>
                <a:latin typeface="Open Sans"/>
                <a:ea typeface="Open Sans"/>
                <a:cs typeface="Open Sans"/>
                <a:sym typeface="Open Sans"/>
              </a:rPr>
              <a:t>konkursy, </a:t>
            </a:r>
          </a:p>
          <a:p>
            <a:pPr algn="ctr">
              <a:lnSpc>
                <a:spcPts val="4460"/>
              </a:lnSpc>
            </a:pPr>
            <a:r>
              <a:rPr lang="en-US" sz="3186">
                <a:solidFill>
                  <a:srgbClr val="A21074"/>
                </a:solidFill>
                <a:latin typeface="Open Sans"/>
                <a:ea typeface="Open Sans"/>
                <a:cs typeface="Open Sans"/>
                <a:sym typeface="Open Sans"/>
              </a:rPr>
              <a:t>olimpiady ... 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-1285753">
            <a:off x="7614197" y="320173"/>
            <a:ext cx="614717" cy="1055308"/>
          </a:xfrm>
          <a:custGeom>
            <a:avLst/>
            <a:gdLst/>
            <a:ahLst/>
            <a:cxnLst/>
            <a:rect r="r" b="b" t="t" l="l"/>
            <a:pathLst>
              <a:path h="1055308" w="614717">
                <a:moveTo>
                  <a:pt x="0" y="0"/>
                </a:moveTo>
                <a:lnTo>
                  <a:pt x="614717" y="0"/>
                </a:lnTo>
                <a:lnTo>
                  <a:pt x="614717" y="1055308"/>
                </a:lnTo>
                <a:lnTo>
                  <a:pt x="0" y="10553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-1285753">
            <a:off x="6592908" y="320173"/>
            <a:ext cx="614717" cy="1055308"/>
          </a:xfrm>
          <a:custGeom>
            <a:avLst/>
            <a:gdLst/>
            <a:ahLst/>
            <a:cxnLst/>
            <a:rect r="r" b="b" t="t" l="l"/>
            <a:pathLst>
              <a:path h="1055308" w="614717">
                <a:moveTo>
                  <a:pt x="0" y="0"/>
                </a:moveTo>
                <a:lnTo>
                  <a:pt x="614717" y="0"/>
                </a:lnTo>
                <a:lnTo>
                  <a:pt x="614717" y="1055308"/>
                </a:lnTo>
                <a:lnTo>
                  <a:pt x="0" y="10553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09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365616" y="1206621"/>
            <a:ext cx="3874229" cy="1966508"/>
          </a:xfrm>
          <a:custGeom>
            <a:avLst/>
            <a:gdLst/>
            <a:ahLst/>
            <a:cxnLst/>
            <a:rect r="r" b="b" t="t" l="l"/>
            <a:pathLst>
              <a:path h="1966508" w="3874229">
                <a:moveTo>
                  <a:pt x="0" y="0"/>
                </a:moveTo>
                <a:lnTo>
                  <a:pt x="3874230" y="0"/>
                </a:lnTo>
                <a:lnTo>
                  <a:pt x="3874230" y="1966508"/>
                </a:lnTo>
                <a:lnTo>
                  <a:pt x="0" y="19665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1340" r="0" b="0"/>
            </a:stretch>
          </a:blipFill>
          <a:ln w="38100" cap="sq">
            <a:solidFill>
              <a:srgbClr val="1491E1"/>
            </a:solidFill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234292" y="2224356"/>
            <a:ext cx="4370666" cy="2447321"/>
          </a:xfrm>
          <a:custGeom>
            <a:avLst/>
            <a:gdLst/>
            <a:ahLst/>
            <a:cxnLst/>
            <a:rect r="r" b="b" t="t" l="l"/>
            <a:pathLst>
              <a:path h="2447321" w="4370666">
                <a:moveTo>
                  <a:pt x="0" y="0"/>
                </a:moveTo>
                <a:lnTo>
                  <a:pt x="4370666" y="0"/>
                </a:lnTo>
                <a:lnTo>
                  <a:pt x="4370666" y="2447321"/>
                </a:lnTo>
                <a:lnTo>
                  <a:pt x="0" y="24473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9059" r="0" b="0"/>
            </a:stretch>
          </a:blipFill>
          <a:ln w="38100" cap="sq">
            <a:solidFill>
              <a:srgbClr val="1491E1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451986" y="4745846"/>
            <a:ext cx="3754789" cy="1837834"/>
          </a:xfrm>
          <a:custGeom>
            <a:avLst/>
            <a:gdLst/>
            <a:ahLst/>
            <a:cxnLst/>
            <a:rect r="r" b="b" t="t" l="l"/>
            <a:pathLst>
              <a:path h="1837834" w="3754789">
                <a:moveTo>
                  <a:pt x="0" y="0"/>
                </a:moveTo>
                <a:lnTo>
                  <a:pt x="3754789" y="0"/>
                </a:lnTo>
                <a:lnTo>
                  <a:pt x="3754789" y="1837834"/>
                </a:lnTo>
                <a:lnTo>
                  <a:pt x="0" y="18378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6203" r="0" b="0"/>
            </a:stretch>
          </a:blipFill>
          <a:ln w="38100" cap="sq">
            <a:solidFill>
              <a:srgbClr val="1491E1"/>
            </a:solidFill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6428560" y="3300947"/>
            <a:ext cx="3107096" cy="2070103"/>
          </a:xfrm>
          <a:custGeom>
            <a:avLst/>
            <a:gdLst/>
            <a:ahLst/>
            <a:cxnLst/>
            <a:rect r="r" b="b" t="t" l="l"/>
            <a:pathLst>
              <a:path h="2070103" w="3107096">
                <a:moveTo>
                  <a:pt x="0" y="0"/>
                </a:moveTo>
                <a:lnTo>
                  <a:pt x="3107096" y="0"/>
                </a:lnTo>
                <a:lnTo>
                  <a:pt x="3107096" y="2070103"/>
                </a:lnTo>
                <a:lnTo>
                  <a:pt x="0" y="20701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w="38100" cap="sq">
            <a:solidFill>
              <a:srgbClr val="1491E1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234292" y="226953"/>
            <a:ext cx="994456" cy="1009134"/>
          </a:xfrm>
          <a:custGeom>
            <a:avLst/>
            <a:gdLst/>
            <a:ahLst/>
            <a:cxnLst/>
            <a:rect r="r" b="b" t="t" l="l"/>
            <a:pathLst>
              <a:path h="1009134" w="994456">
                <a:moveTo>
                  <a:pt x="0" y="0"/>
                </a:moveTo>
                <a:lnTo>
                  <a:pt x="994456" y="0"/>
                </a:lnTo>
                <a:lnTo>
                  <a:pt x="994456" y="1009134"/>
                </a:lnTo>
                <a:lnTo>
                  <a:pt x="0" y="1009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604958" y="4935161"/>
            <a:ext cx="3150615" cy="1733814"/>
          </a:xfrm>
          <a:custGeom>
            <a:avLst/>
            <a:gdLst/>
            <a:ahLst/>
            <a:cxnLst/>
            <a:rect r="r" b="b" t="t" l="l"/>
            <a:pathLst>
              <a:path h="1733814" w="3150615">
                <a:moveTo>
                  <a:pt x="0" y="0"/>
                </a:moveTo>
                <a:lnTo>
                  <a:pt x="3150615" y="0"/>
                </a:lnTo>
                <a:lnTo>
                  <a:pt x="3150615" y="1733815"/>
                </a:lnTo>
                <a:lnTo>
                  <a:pt x="0" y="17338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362" t="-29867" r="0" b="-17815"/>
            </a:stretch>
          </a:blipFill>
          <a:ln w="38100" cap="sq">
            <a:solidFill>
              <a:srgbClr val="1491E1"/>
            </a:solidFill>
            <a:prstDash val="solid"/>
            <a:miter/>
          </a:ln>
        </p:spPr>
      </p:sp>
      <p:sp>
        <p:nvSpPr>
          <p:cNvPr name="TextBox 8" id="8"/>
          <p:cNvSpPr txBox="true"/>
          <p:nvPr/>
        </p:nvSpPr>
        <p:spPr>
          <a:xfrm rot="0">
            <a:off x="2503810" y="122178"/>
            <a:ext cx="4745980" cy="863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true">
                <a:solidFill>
                  <a:srgbClr val="1491E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CZERWIEC 2024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31520" y="1158996"/>
            <a:ext cx="4402289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1491E1"/>
                </a:solidFill>
                <a:latin typeface="Open Sans"/>
                <a:ea typeface="Open Sans"/>
                <a:cs typeface="Open Sans"/>
                <a:sym typeface="Open Sans"/>
              </a:rPr>
              <a:t>Festyn z okazji 20 - lecia Katolickich Szkół Niepublicznych 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1491E1"/>
                </a:solidFill>
                <a:latin typeface="Open Sans"/>
                <a:ea typeface="Open Sans"/>
                <a:cs typeface="Open Sans"/>
                <a:sym typeface="Open Sans"/>
              </a:rPr>
              <a:t>w Pruszczu Gdańskim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712947" y="6754701"/>
            <a:ext cx="5042627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1CA2F8"/>
                </a:solidFill>
                <a:latin typeface="Open Sans"/>
                <a:ea typeface="Open Sans"/>
                <a:cs typeface="Open Sans"/>
                <a:sym typeface="Open Sans"/>
              </a:rPr>
              <a:t>Zabawom i integracji nie było końca :-)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5056750" y="3709149"/>
            <a:ext cx="617732" cy="626850"/>
          </a:xfrm>
          <a:custGeom>
            <a:avLst/>
            <a:gdLst/>
            <a:ahLst/>
            <a:cxnLst/>
            <a:rect r="r" b="b" t="t" l="l"/>
            <a:pathLst>
              <a:path h="626850" w="617732">
                <a:moveTo>
                  <a:pt x="0" y="0"/>
                </a:moveTo>
                <a:lnTo>
                  <a:pt x="617732" y="0"/>
                </a:lnTo>
                <a:lnTo>
                  <a:pt x="617732" y="626850"/>
                </a:lnTo>
                <a:lnTo>
                  <a:pt x="0" y="626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195573" y="5956830"/>
            <a:ext cx="617732" cy="626850"/>
          </a:xfrm>
          <a:custGeom>
            <a:avLst/>
            <a:gdLst/>
            <a:ahLst/>
            <a:cxnLst/>
            <a:rect r="r" b="b" t="t" l="l"/>
            <a:pathLst>
              <a:path h="626850" w="617732">
                <a:moveTo>
                  <a:pt x="0" y="0"/>
                </a:moveTo>
                <a:lnTo>
                  <a:pt x="617732" y="0"/>
                </a:lnTo>
                <a:lnTo>
                  <a:pt x="617732" y="626850"/>
                </a:lnTo>
                <a:lnTo>
                  <a:pt x="0" y="626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A4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395143" y="4389307"/>
            <a:ext cx="2662013" cy="1996510"/>
          </a:xfrm>
          <a:custGeom>
            <a:avLst/>
            <a:gdLst/>
            <a:ahLst/>
            <a:cxnLst/>
            <a:rect r="r" b="b" t="t" l="l"/>
            <a:pathLst>
              <a:path h="1996510" w="2662013">
                <a:moveTo>
                  <a:pt x="0" y="0"/>
                </a:moveTo>
                <a:lnTo>
                  <a:pt x="2662014" y="0"/>
                </a:lnTo>
                <a:lnTo>
                  <a:pt x="2662014" y="1996510"/>
                </a:lnTo>
                <a:lnTo>
                  <a:pt x="0" y="19965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w="38100" cap="sq">
            <a:solidFill>
              <a:srgbClr val="69066B"/>
            </a:solidFill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3297987" y="2204650"/>
            <a:ext cx="3610631" cy="1953808"/>
          </a:xfrm>
          <a:custGeom>
            <a:avLst/>
            <a:gdLst/>
            <a:ahLst/>
            <a:cxnLst/>
            <a:rect r="r" b="b" t="t" l="l"/>
            <a:pathLst>
              <a:path h="1953808" w="3610631">
                <a:moveTo>
                  <a:pt x="0" y="0"/>
                </a:moveTo>
                <a:lnTo>
                  <a:pt x="3610631" y="0"/>
                </a:lnTo>
                <a:lnTo>
                  <a:pt x="3610631" y="1953809"/>
                </a:lnTo>
                <a:lnTo>
                  <a:pt x="0" y="1953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8599" r="0" b="0"/>
            </a:stretch>
          </a:blipFill>
          <a:ln w="38100" cap="sq">
            <a:solidFill>
              <a:srgbClr val="69066B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7170789" y="2089788"/>
            <a:ext cx="2314224" cy="2398895"/>
          </a:xfrm>
          <a:custGeom>
            <a:avLst/>
            <a:gdLst/>
            <a:ahLst/>
            <a:cxnLst/>
            <a:rect r="r" b="b" t="t" l="l"/>
            <a:pathLst>
              <a:path h="2398895" w="2314224">
                <a:moveTo>
                  <a:pt x="0" y="0"/>
                </a:moveTo>
                <a:lnTo>
                  <a:pt x="2314224" y="0"/>
                </a:lnTo>
                <a:lnTo>
                  <a:pt x="2314224" y="2398894"/>
                </a:lnTo>
                <a:lnTo>
                  <a:pt x="0" y="2398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7281" r="0" b="0"/>
            </a:stretch>
          </a:blipFill>
          <a:ln w="38100" cap="sq">
            <a:solidFill>
              <a:srgbClr val="69066B"/>
            </a:solidFill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6416833" y="4604667"/>
            <a:ext cx="2820718" cy="1912324"/>
          </a:xfrm>
          <a:custGeom>
            <a:avLst/>
            <a:gdLst/>
            <a:ahLst/>
            <a:cxnLst/>
            <a:rect r="r" b="b" t="t" l="l"/>
            <a:pathLst>
              <a:path h="1912324" w="2820718">
                <a:moveTo>
                  <a:pt x="0" y="0"/>
                </a:moveTo>
                <a:lnTo>
                  <a:pt x="2820718" y="0"/>
                </a:lnTo>
                <a:lnTo>
                  <a:pt x="2820718" y="1912324"/>
                </a:lnTo>
                <a:lnTo>
                  <a:pt x="0" y="19123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0626" r="0" b="0"/>
            </a:stretch>
          </a:blipFill>
          <a:ln w="38100" cap="sq">
            <a:solidFill>
              <a:srgbClr val="69066B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215949" y="1973803"/>
            <a:ext cx="2351249" cy="1566520"/>
          </a:xfrm>
          <a:custGeom>
            <a:avLst/>
            <a:gdLst/>
            <a:ahLst/>
            <a:cxnLst/>
            <a:rect r="r" b="b" t="t" l="l"/>
            <a:pathLst>
              <a:path h="1566520" w="2351249">
                <a:moveTo>
                  <a:pt x="0" y="0"/>
                </a:moveTo>
                <a:lnTo>
                  <a:pt x="2351249" y="0"/>
                </a:lnTo>
                <a:lnTo>
                  <a:pt x="2351249" y="1566520"/>
                </a:lnTo>
                <a:lnTo>
                  <a:pt x="0" y="1566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w="38100" cap="sq">
            <a:solidFill>
              <a:srgbClr val="69066B"/>
            </a:solidFill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958757" y="3587702"/>
            <a:ext cx="2223569" cy="1482379"/>
          </a:xfrm>
          <a:custGeom>
            <a:avLst/>
            <a:gdLst/>
            <a:ahLst/>
            <a:cxnLst/>
            <a:rect r="r" b="b" t="t" l="l"/>
            <a:pathLst>
              <a:path h="1482379" w="2223569">
                <a:moveTo>
                  <a:pt x="0" y="0"/>
                </a:moveTo>
                <a:lnTo>
                  <a:pt x="2223569" y="0"/>
                </a:lnTo>
                <a:lnTo>
                  <a:pt x="2223569" y="1482379"/>
                </a:lnTo>
                <a:lnTo>
                  <a:pt x="0" y="14823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w="38100" cap="sq">
            <a:solidFill>
              <a:srgbClr val="69066B"/>
            </a:solidFill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15949" y="5138676"/>
            <a:ext cx="2067473" cy="1378316"/>
          </a:xfrm>
          <a:custGeom>
            <a:avLst/>
            <a:gdLst/>
            <a:ahLst/>
            <a:cxnLst/>
            <a:rect r="r" b="b" t="t" l="l"/>
            <a:pathLst>
              <a:path h="1378316" w="2067473">
                <a:moveTo>
                  <a:pt x="0" y="0"/>
                </a:moveTo>
                <a:lnTo>
                  <a:pt x="2067473" y="0"/>
                </a:lnTo>
                <a:lnTo>
                  <a:pt x="2067473" y="1378315"/>
                </a:lnTo>
                <a:lnTo>
                  <a:pt x="0" y="13783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w="38100" cap="sq">
            <a:solidFill>
              <a:srgbClr val="69066B"/>
            </a:solidFill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5646175" y="6277958"/>
            <a:ext cx="821963" cy="821963"/>
          </a:xfrm>
          <a:custGeom>
            <a:avLst/>
            <a:gdLst/>
            <a:ahLst/>
            <a:cxnLst/>
            <a:rect r="r" b="b" t="t" l="l"/>
            <a:pathLst>
              <a:path h="821963" w="821963">
                <a:moveTo>
                  <a:pt x="0" y="0"/>
                </a:moveTo>
                <a:lnTo>
                  <a:pt x="821963" y="0"/>
                </a:lnTo>
                <a:lnTo>
                  <a:pt x="821963" y="821963"/>
                </a:lnTo>
                <a:lnTo>
                  <a:pt x="0" y="8219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425699" y="158339"/>
            <a:ext cx="6902202" cy="863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true">
                <a:solidFill>
                  <a:srgbClr val="69066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LIPIEC - SIERPIEŃ 2024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0" y="983838"/>
            <a:ext cx="9753600" cy="989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69066B"/>
                </a:solidFill>
                <a:latin typeface="Open Sans"/>
                <a:ea typeface="Open Sans"/>
                <a:cs typeface="Open Sans"/>
                <a:sym typeface="Open Sans"/>
              </a:rPr>
              <a:t>malowanie, kolorowanie, doposażanie ... każda sala jest już wyposażona w monitor multimedialny, kupiliśmy roboty do zajęć z robotyki, </a:t>
            </a:r>
          </a:p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69066B"/>
                </a:solidFill>
                <a:latin typeface="Open Sans"/>
                <a:ea typeface="Open Sans"/>
                <a:cs typeface="Open Sans"/>
                <a:sym typeface="Open Sans"/>
              </a:rPr>
              <a:t>dodaliśmy koloru korytarzom szkolnym :-)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234227" y="6488416"/>
            <a:ext cx="1541711" cy="611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69066B"/>
                </a:solidFill>
                <a:latin typeface="Open Sans"/>
                <a:ea typeface="Open Sans"/>
                <a:cs typeface="Open Sans"/>
                <a:sym typeface="Open Sans"/>
              </a:rPr>
              <a:t>Nowe tablice 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69066B"/>
                </a:solidFill>
                <a:latin typeface="Open Sans"/>
                <a:ea typeface="Open Sans"/>
                <a:cs typeface="Open Sans"/>
                <a:sym typeface="Open Sans"/>
              </a:rPr>
              <a:t>multimedialne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75312" y="6488416"/>
            <a:ext cx="2463850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69066B"/>
                </a:solidFill>
                <a:latin typeface="Open Sans"/>
                <a:ea typeface="Open Sans"/>
                <a:cs typeface="Open Sans"/>
                <a:sym typeface="Open Sans"/>
              </a:rPr>
              <a:t>Roboty Photon - informatyka, robotyka, kodowanie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433467" y="6523976"/>
            <a:ext cx="1812090" cy="575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69066B"/>
                </a:solidFill>
                <a:latin typeface="Open Sans"/>
                <a:ea typeface="Open Sans"/>
                <a:cs typeface="Open Sans"/>
                <a:sym typeface="Open Sans"/>
              </a:rPr>
              <a:t>Nowy, kolorowy </a:t>
            </a: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69066B"/>
                </a:solidFill>
                <a:latin typeface="Open Sans"/>
                <a:ea typeface="Open Sans"/>
                <a:cs typeface="Open Sans"/>
                <a:sym typeface="Open Sans"/>
              </a:rPr>
              <a:t>wygląd szkoły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F6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4933" y="4566530"/>
            <a:ext cx="3807676" cy="2547887"/>
          </a:xfrm>
          <a:custGeom>
            <a:avLst/>
            <a:gdLst/>
            <a:ahLst/>
            <a:cxnLst/>
            <a:rect r="r" b="b" t="t" l="l"/>
            <a:pathLst>
              <a:path h="2547887" w="3807676">
                <a:moveTo>
                  <a:pt x="0" y="0"/>
                </a:moveTo>
                <a:lnTo>
                  <a:pt x="3807676" y="0"/>
                </a:lnTo>
                <a:lnTo>
                  <a:pt x="3807676" y="2547887"/>
                </a:lnTo>
                <a:lnTo>
                  <a:pt x="0" y="25478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w="38100" cap="sq">
            <a:solidFill>
              <a:srgbClr val="018276"/>
            </a:solidFill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23171" y="2000879"/>
            <a:ext cx="3574944" cy="2381806"/>
          </a:xfrm>
          <a:custGeom>
            <a:avLst/>
            <a:gdLst/>
            <a:ahLst/>
            <a:cxnLst/>
            <a:rect r="r" b="b" t="t" l="l"/>
            <a:pathLst>
              <a:path h="2381806" w="3574944">
                <a:moveTo>
                  <a:pt x="0" y="0"/>
                </a:moveTo>
                <a:lnTo>
                  <a:pt x="3574943" y="0"/>
                </a:lnTo>
                <a:lnTo>
                  <a:pt x="3574943" y="2381807"/>
                </a:lnTo>
                <a:lnTo>
                  <a:pt x="0" y="23818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018276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4424770" y="6040498"/>
            <a:ext cx="2868565" cy="1090652"/>
          </a:xfrm>
          <a:custGeom>
            <a:avLst/>
            <a:gdLst/>
            <a:ahLst/>
            <a:cxnLst/>
            <a:rect r="r" b="b" t="t" l="l"/>
            <a:pathLst>
              <a:path h="1090652" w="2868565">
                <a:moveTo>
                  <a:pt x="0" y="0"/>
                </a:moveTo>
                <a:lnTo>
                  <a:pt x="2868565" y="0"/>
                </a:lnTo>
                <a:lnTo>
                  <a:pt x="2868565" y="1090653"/>
                </a:lnTo>
                <a:lnTo>
                  <a:pt x="0" y="10906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38100" cap="sq">
            <a:solidFill>
              <a:srgbClr val="018276"/>
            </a:solidFill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7941901" y="5452068"/>
            <a:ext cx="1565187" cy="1662349"/>
          </a:xfrm>
          <a:custGeom>
            <a:avLst/>
            <a:gdLst/>
            <a:ahLst/>
            <a:cxnLst/>
            <a:rect r="r" b="b" t="t" l="l"/>
            <a:pathLst>
              <a:path h="1662349" w="1565187">
                <a:moveTo>
                  <a:pt x="0" y="0"/>
                </a:moveTo>
                <a:lnTo>
                  <a:pt x="1565187" y="0"/>
                </a:lnTo>
                <a:lnTo>
                  <a:pt x="1565187" y="1662349"/>
                </a:lnTo>
                <a:lnTo>
                  <a:pt x="0" y="16623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w="38100" cap="sq">
            <a:solidFill>
              <a:srgbClr val="018276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6453119" y="2449340"/>
            <a:ext cx="2977565" cy="2233174"/>
          </a:xfrm>
          <a:custGeom>
            <a:avLst/>
            <a:gdLst/>
            <a:ahLst/>
            <a:cxnLst/>
            <a:rect r="r" b="b" t="t" l="l"/>
            <a:pathLst>
              <a:path h="2233174" w="2977565">
                <a:moveTo>
                  <a:pt x="0" y="0"/>
                </a:moveTo>
                <a:lnTo>
                  <a:pt x="2977565" y="0"/>
                </a:lnTo>
                <a:lnTo>
                  <a:pt x="2977565" y="2233174"/>
                </a:lnTo>
                <a:lnTo>
                  <a:pt x="0" y="22331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w="38100" cap="sq">
            <a:solidFill>
              <a:srgbClr val="018276"/>
            </a:solidFill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3942680" y="3314388"/>
            <a:ext cx="2420367" cy="1815275"/>
          </a:xfrm>
          <a:custGeom>
            <a:avLst/>
            <a:gdLst/>
            <a:ahLst/>
            <a:cxnLst/>
            <a:rect r="r" b="b" t="t" l="l"/>
            <a:pathLst>
              <a:path h="1815275" w="2420367">
                <a:moveTo>
                  <a:pt x="0" y="0"/>
                </a:moveTo>
                <a:lnTo>
                  <a:pt x="2420367" y="0"/>
                </a:lnTo>
                <a:lnTo>
                  <a:pt x="2420367" y="1815275"/>
                </a:lnTo>
                <a:lnTo>
                  <a:pt x="0" y="18152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w="38100" cap="sq">
            <a:solidFill>
              <a:srgbClr val="018276"/>
            </a:solidFill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4749650" y="1020131"/>
            <a:ext cx="1617882" cy="2153569"/>
          </a:xfrm>
          <a:custGeom>
            <a:avLst/>
            <a:gdLst/>
            <a:ahLst/>
            <a:cxnLst/>
            <a:rect r="r" b="b" t="t" l="l"/>
            <a:pathLst>
              <a:path h="2153569" w="1617882">
                <a:moveTo>
                  <a:pt x="0" y="0"/>
                </a:moveTo>
                <a:lnTo>
                  <a:pt x="1617882" y="0"/>
                </a:lnTo>
                <a:lnTo>
                  <a:pt x="1617882" y="2153568"/>
                </a:lnTo>
                <a:lnTo>
                  <a:pt x="0" y="21535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w="38100" cap="sq">
            <a:solidFill>
              <a:srgbClr val="018276"/>
            </a:solidFill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3815796" y="1699243"/>
            <a:ext cx="848129" cy="1089090"/>
          </a:xfrm>
          <a:custGeom>
            <a:avLst/>
            <a:gdLst/>
            <a:ahLst/>
            <a:cxnLst/>
            <a:rect r="r" b="b" t="t" l="l"/>
            <a:pathLst>
              <a:path h="1089090" w="848129">
                <a:moveTo>
                  <a:pt x="0" y="0"/>
                </a:moveTo>
                <a:lnTo>
                  <a:pt x="848129" y="0"/>
                </a:lnTo>
                <a:lnTo>
                  <a:pt x="848129" y="1089091"/>
                </a:lnTo>
                <a:lnTo>
                  <a:pt x="0" y="10890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459935" y="347550"/>
            <a:ext cx="866785" cy="735684"/>
          </a:xfrm>
          <a:custGeom>
            <a:avLst/>
            <a:gdLst/>
            <a:ahLst/>
            <a:cxnLst/>
            <a:rect r="r" b="b" t="t" l="l"/>
            <a:pathLst>
              <a:path h="735684" w="866785">
                <a:moveTo>
                  <a:pt x="0" y="0"/>
                </a:moveTo>
                <a:lnTo>
                  <a:pt x="866785" y="0"/>
                </a:lnTo>
                <a:lnTo>
                  <a:pt x="866785" y="735684"/>
                </a:lnTo>
                <a:lnTo>
                  <a:pt x="0" y="7356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475458" y="148611"/>
            <a:ext cx="4802684" cy="863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true">
                <a:solidFill>
                  <a:srgbClr val="01827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WRZESIEŃ 2024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3171" y="1276651"/>
            <a:ext cx="3651200" cy="540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18276"/>
                </a:solidFill>
                <a:latin typeface="Open Sans"/>
                <a:ea typeface="Open Sans"/>
                <a:cs typeface="Open Sans"/>
                <a:sym typeface="Open Sans"/>
              </a:rPr>
              <a:t>Rozpoczęcie nowego - jubileuszowego </a:t>
            </a:r>
          </a:p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18276"/>
                </a:solidFill>
                <a:latin typeface="Open Sans"/>
                <a:ea typeface="Open Sans"/>
                <a:cs typeface="Open Sans"/>
                <a:sym typeface="Open Sans"/>
              </a:rPr>
              <a:t>roku szkolnego 2024/2025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325586" y="5232251"/>
            <a:ext cx="3583135" cy="690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018276"/>
                </a:solidFill>
                <a:latin typeface="Open Sans"/>
                <a:ea typeface="Open Sans"/>
                <a:cs typeface="Open Sans"/>
                <a:sym typeface="Open Sans"/>
              </a:rPr>
              <a:t>Dołączamy do programu MAŁY MISTRZ</a:t>
            </a:r>
          </a:p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018276"/>
                </a:solidFill>
                <a:latin typeface="Open Sans"/>
                <a:ea typeface="Open Sans"/>
                <a:cs typeface="Open Sans"/>
                <a:sym typeface="Open Sans"/>
              </a:rPr>
              <a:t>ogólnopolski program wspierania aktywności fizycznej uczniów klas I- III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637900" y="1670668"/>
            <a:ext cx="2541641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18276"/>
                </a:solidFill>
                <a:latin typeface="Open Sans"/>
                <a:ea typeface="Open Sans"/>
                <a:cs typeface="Open Sans"/>
                <a:sym typeface="Open Sans"/>
              </a:rPr>
              <a:t>Szkolny Dzień Chłopaka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DAGXd6FKZqg</dc:identifier>
  <dcterms:modified xsi:type="dcterms:W3CDTF">2011-08-01T06:04:30Z</dcterms:modified>
  <cp:revision>1</cp:revision>
  <dc:title>Prezentacja - podziękowania</dc:title>
</cp:coreProperties>
</file>