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278" r:id="rId3"/>
    <p:sldId id="257" r:id="rId4"/>
    <p:sldId id="280" r:id="rId5"/>
    <p:sldId id="270" r:id="rId6"/>
    <p:sldId id="259" r:id="rId7"/>
    <p:sldId id="262" r:id="rId8"/>
    <p:sldId id="261" r:id="rId9"/>
    <p:sldId id="263" r:id="rId10"/>
    <p:sldId id="264" r:id="rId11"/>
    <p:sldId id="266" r:id="rId12"/>
    <p:sldId id="265" r:id="rId13"/>
    <p:sldId id="268" r:id="rId14"/>
    <p:sldId id="267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409"/>
    <a:srgbClr val="FFC00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6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0E115-DDA6-410C-BC5B-EB0E321D1C6D}" type="datetimeFigureOut">
              <a:rPr lang="pl-PL" smtClean="0"/>
              <a:pPr/>
              <a:t>27.07.2023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49D72-35BE-4D51-B29B-A215DC5F587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49D72-35BE-4D51-B29B-A215DC5F587C}" type="slidenum">
              <a:rPr lang="pl-PL" smtClean="0"/>
              <a:pPr/>
              <a:t>1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82B8-F402-4CFE-AF5F-1DC8D090A638}" type="datetimeFigureOut">
              <a:rPr lang="pl-PL" smtClean="0"/>
              <a:pPr/>
              <a:t>27.07.2023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71EE-9BDD-4ACB-A951-C314C1EFC1E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82B8-F402-4CFE-AF5F-1DC8D090A638}" type="datetimeFigureOut">
              <a:rPr lang="pl-PL" smtClean="0"/>
              <a:pPr/>
              <a:t>27.07.2023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71EE-9BDD-4ACB-A951-C314C1EFC1E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82B8-F402-4CFE-AF5F-1DC8D090A638}" type="datetimeFigureOut">
              <a:rPr lang="pl-PL" smtClean="0"/>
              <a:pPr/>
              <a:t>27.07.2023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71EE-9BDD-4ACB-A951-C314C1EFC1E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82B8-F402-4CFE-AF5F-1DC8D090A638}" type="datetimeFigureOut">
              <a:rPr lang="pl-PL" smtClean="0"/>
              <a:pPr/>
              <a:t>27.07.2023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71EE-9BDD-4ACB-A951-C314C1EFC1E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82B8-F402-4CFE-AF5F-1DC8D090A638}" type="datetimeFigureOut">
              <a:rPr lang="pl-PL" smtClean="0"/>
              <a:pPr/>
              <a:t>27.07.2023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71EE-9BDD-4ACB-A951-C314C1EFC1E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82B8-F402-4CFE-AF5F-1DC8D090A638}" type="datetimeFigureOut">
              <a:rPr lang="pl-PL" smtClean="0"/>
              <a:pPr/>
              <a:t>27.07.2023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71EE-9BDD-4ACB-A951-C314C1EFC1E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82B8-F402-4CFE-AF5F-1DC8D090A638}" type="datetimeFigureOut">
              <a:rPr lang="pl-PL" smtClean="0"/>
              <a:pPr/>
              <a:t>27.07.2023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71EE-9BDD-4ACB-A951-C314C1EFC1E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82B8-F402-4CFE-AF5F-1DC8D090A638}" type="datetimeFigureOut">
              <a:rPr lang="pl-PL" smtClean="0"/>
              <a:pPr/>
              <a:t>27.07.2023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71EE-9BDD-4ACB-A951-C314C1EFC1E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82B8-F402-4CFE-AF5F-1DC8D090A638}" type="datetimeFigureOut">
              <a:rPr lang="pl-PL" smtClean="0"/>
              <a:pPr/>
              <a:t>27.07.2023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71EE-9BDD-4ACB-A951-C314C1EFC1E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82B8-F402-4CFE-AF5F-1DC8D090A638}" type="datetimeFigureOut">
              <a:rPr lang="pl-PL" smtClean="0"/>
              <a:pPr/>
              <a:t>27.07.2023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271EE-9BDD-4ACB-A951-C314C1EFC1E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82B8-F402-4CFE-AF5F-1DC8D090A638}" type="datetimeFigureOut">
              <a:rPr lang="pl-PL" smtClean="0"/>
              <a:pPr/>
              <a:t>27.07.2023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C271EE-9BDD-4ACB-A951-C314C1EFC1E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2D82B8-F402-4CFE-AF5F-1DC8D090A638}" type="datetimeFigureOut">
              <a:rPr lang="pl-PL" smtClean="0"/>
              <a:pPr/>
              <a:t>27.07.2023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C271EE-9BDD-4ACB-A951-C314C1EFC1ED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851648" cy="1828800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contourW="12700" prstMaterial="flat">
              <a:bevelT w="38100" h="38100"/>
              <a:contourClr>
                <a:schemeClr val="bg1"/>
              </a:contourClr>
            </a:sp3d>
          </a:bodyPr>
          <a:lstStyle/>
          <a:p>
            <a:pPr algn="ctr"/>
            <a:r>
              <a:rPr lang="pl-PL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KATOLICKIE SZKOŁY NIEPUBLICZNE</a:t>
            </a:r>
            <a:br>
              <a:rPr lang="pl-PL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pl-PL" sz="4400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Im. św. Jana Pawła II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57224" y="3357562"/>
            <a:ext cx="7429552" cy="1752600"/>
          </a:xfrm>
        </p:spPr>
        <p:txBody>
          <a:bodyPr>
            <a:normAutofit/>
          </a:bodyPr>
          <a:lstStyle/>
          <a:p>
            <a:pPr algn="ctr"/>
            <a:r>
              <a:rPr lang="pl-PL" sz="6600" dirty="0">
                <a:solidFill>
                  <a:schemeClr val="tx2"/>
                </a:solidFill>
              </a:rPr>
              <a:t>Misja i wizja szkoły</a:t>
            </a:r>
          </a:p>
        </p:txBody>
      </p:sp>
      <p:pic>
        <p:nvPicPr>
          <p:cNvPr id="1026" name="Picture 2" descr="\\192.168.60.10\Sekretariat\LOGO szkoły i Fundacji\KSN logo koło (00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572008"/>
            <a:ext cx="1913644" cy="1870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058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FFC000"/>
                </a:solidFill>
              </a:rPr>
              <a:t>DLA UCZNIA</a:t>
            </a:r>
            <a:r>
              <a:rPr lang="pl-PL" dirty="0"/>
              <a:t/>
            </a:r>
            <a:br>
              <a:rPr lang="pl-PL" dirty="0"/>
            </a:br>
            <a:r>
              <a:rPr lang="pl-PL" sz="3100" b="1" dirty="0">
                <a:solidFill>
                  <a:srgbClr val="0070C0"/>
                </a:solidFill>
              </a:rPr>
              <a:t>UCZEŃ W NASZEJ SZKOLE MOŻE LICZYĆ NA: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00034" y="4929198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Zajęcia z rozszerzonej matematyki</a:t>
            </a:r>
          </a:p>
        </p:txBody>
      </p:sp>
      <p:pic>
        <p:nvPicPr>
          <p:cNvPr id="23559" name="Picture 7" descr="flaga polski i niemiec – RadioMaryja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643182"/>
            <a:ext cx="2786082" cy="1785950"/>
          </a:xfrm>
          <a:prstGeom prst="rect">
            <a:avLst/>
          </a:prstGeom>
          <a:noFill/>
        </p:spPr>
      </p:pic>
      <p:pic>
        <p:nvPicPr>
          <p:cNvPr id="23561" name="Picture 9" descr="Flaga Wielkiej Brytan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429000"/>
            <a:ext cx="1523994" cy="1357322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3428992" y="5143512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Rozszerzone profile lingwistyczne</a:t>
            </a:r>
          </a:p>
        </p:txBody>
      </p:sp>
      <p:pic>
        <p:nvPicPr>
          <p:cNvPr id="23565" name="Picture 13" descr="Sport: wektory i ilustracje do darmowego pobrania | Freepi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428868"/>
            <a:ext cx="2286016" cy="2071702"/>
          </a:xfrm>
          <a:prstGeom prst="rect">
            <a:avLst/>
          </a:prstGeom>
          <a:noFill/>
        </p:spPr>
      </p:pic>
      <p:sp>
        <p:nvSpPr>
          <p:cNvPr id="23569" name="AutoShape 17" descr="Co to jest dyscyplina? Najpopularniejsze dyscypliny sportowe - Portal  Kadr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6500826" y="514351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Szeroki wybór zajęć sportowych</a:t>
            </a:r>
          </a:p>
        </p:txBody>
      </p:sp>
      <p:pic>
        <p:nvPicPr>
          <p:cNvPr id="23573" name="Picture 21" descr="Matematyka Zdjęcia - darmowe pobieranie na Freepi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643182"/>
            <a:ext cx="2500298" cy="1992593"/>
          </a:xfrm>
          <a:prstGeom prst="rect">
            <a:avLst/>
          </a:prstGeom>
          <a:noFill/>
        </p:spPr>
      </p:pic>
      <p:pic>
        <p:nvPicPr>
          <p:cNvPr id="12" name="Picture 2" descr="\\192.168.60.10\Sekretariat\LOGO szkoły i Fundacji\KSN logo koło (00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5" y="287200"/>
            <a:ext cx="928694" cy="907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FFC000"/>
                </a:solidFill>
              </a:rPr>
              <a:t>WYJAZDY EDUKACYJNE</a:t>
            </a:r>
            <a:br>
              <a:rPr lang="pl-PL" b="1" dirty="0">
                <a:solidFill>
                  <a:srgbClr val="FFC000"/>
                </a:solidFill>
              </a:rPr>
            </a:br>
            <a:r>
              <a:rPr lang="pl-PL" sz="2800" b="1" dirty="0">
                <a:solidFill>
                  <a:srgbClr val="0070C0"/>
                </a:solidFill>
              </a:rPr>
              <a:t>AKTYWNIE SPĘDZONY CZAS NA NAUCE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10" name="Obraz 9" descr="malta 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571744"/>
            <a:ext cx="2286016" cy="3857652"/>
          </a:xfrm>
          <a:prstGeom prst="rect">
            <a:avLst/>
          </a:prstGeom>
        </p:spPr>
      </p:pic>
      <p:pic>
        <p:nvPicPr>
          <p:cNvPr id="11" name="Obraz 10" descr="wycieczka do muze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571744"/>
            <a:ext cx="2428892" cy="1928826"/>
          </a:xfrm>
          <a:prstGeom prst="rect">
            <a:avLst/>
          </a:prstGeom>
        </p:spPr>
      </p:pic>
      <p:pic>
        <p:nvPicPr>
          <p:cNvPr id="12" name="Obraz 11" descr="IMG_20180108_10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2571744"/>
            <a:ext cx="2570470" cy="1928527"/>
          </a:xfrm>
          <a:prstGeom prst="rect">
            <a:avLst/>
          </a:prstGeom>
        </p:spPr>
      </p:pic>
      <p:pic>
        <p:nvPicPr>
          <p:cNvPr id="13" name="Obraz 12" descr="spływ kajakowy 2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4786322"/>
            <a:ext cx="3301980" cy="1857364"/>
          </a:xfrm>
          <a:prstGeom prst="rect">
            <a:avLst/>
          </a:prstGeom>
        </p:spPr>
      </p:pic>
      <p:pic>
        <p:nvPicPr>
          <p:cNvPr id="9" name="Picture 2" descr="\\192.168.60.10\Sekretariat\LOGO szkoły i Fundacji\KSN logo koło (00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5" y="287200"/>
            <a:ext cx="928694" cy="907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FFC000"/>
                </a:solidFill>
              </a:rPr>
              <a:t>TUTORING</a:t>
            </a:r>
            <a:br>
              <a:rPr lang="pl-PL" b="1" dirty="0">
                <a:solidFill>
                  <a:srgbClr val="FFC000"/>
                </a:solidFill>
              </a:rPr>
            </a:br>
            <a:r>
              <a:rPr lang="pl-PL" sz="2800" b="1" dirty="0">
                <a:solidFill>
                  <a:srgbClr val="0070C0"/>
                </a:solidFill>
              </a:rPr>
              <a:t>WSPÓLNE ROZWIJANIE PASJI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928802"/>
            <a:ext cx="342902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5715008" y="4643446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>
                <a:solidFill>
                  <a:srgbClr val="FFC000"/>
                </a:solidFill>
              </a:rPr>
              <a:t>1 : 1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28596" y="2285992"/>
            <a:ext cx="42862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err="1"/>
              <a:t>Tutoring</a:t>
            </a:r>
            <a:r>
              <a:rPr lang="pl-PL" dirty="0"/>
              <a:t> to metoda indywidualnych zajęć z podopiecznym, oparta na relacji mistrz – uczeń, która dzięki integralnemu spojrzeniu na rozwój człowieka stara się o pełny rozwój jego potencjału</a:t>
            </a:r>
            <a:r>
              <a:rPr lang="pl-PL" dirty="0" smtClean="0"/>
              <a:t>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Jeżeli uważasz, że jakiś przedmiot/zajęcia są Twoją pasją i chcesz wiedzieć więcej – wybierz nauczyciela – tutora, który będzie Cię wspierał i prowadził, odkryje przed Toba nowe horyzonty pozwalając rozwijać Twoje talenty.</a:t>
            </a:r>
          </a:p>
        </p:txBody>
      </p:sp>
      <p:pic>
        <p:nvPicPr>
          <p:cNvPr id="9" name="Picture 2" descr="\\192.168.60.10\Sekretariat\LOGO szkoły i Fundacji\KSN logo koło (00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287200"/>
            <a:ext cx="928694" cy="907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40108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FFC000"/>
                </a:solidFill>
              </a:rPr>
              <a:t>WSPÓLNIE SPĘDZAMY CZAS !</a:t>
            </a:r>
            <a:br>
              <a:rPr lang="pl-PL" b="1" dirty="0">
                <a:solidFill>
                  <a:srgbClr val="FFC000"/>
                </a:solidFill>
              </a:rPr>
            </a:br>
            <a:r>
              <a:rPr lang="pl-PL" sz="2400" b="1" dirty="0">
                <a:solidFill>
                  <a:srgbClr val="0070C0"/>
                </a:solidFill>
              </a:rPr>
              <a:t>W CZASIE ZAJĘĆ INTEGRUJEMY SIĘ, TWORZĄC RODZINNĄ ATMOSFERĘ !</a:t>
            </a:r>
            <a:endParaRPr lang="pl-PL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MKryger\Desktop\rekord guines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500306"/>
            <a:ext cx="2389331" cy="1396651"/>
          </a:xfrm>
          <a:prstGeom prst="rect">
            <a:avLst/>
          </a:prstGeom>
          <a:noFill/>
        </p:spPr>
      </p:pic>
      <p:pic>
        <p:nvPicPr>
          <p:cNvPr id="1027" name="Picture 3" descr="C:\Users\MKryger\Desktop\dzień koloró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428868"/>
            <a:ext cx="2343166" cy="1428760"/>
          </a:xfrm>
          <a:prstGeom prst="rect">
            <a:avLst/>
          </a:prstGeom>
          <a:noFill/>
        </p:spPr>
      </p:pic>
      <p:pic>
        <p:nvPicPr>
          <p:cNvPr id="2" name="Picture 2" descr="https://katolicka.com.pl/images/galerie/2626-148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429132"/>
            <a:ext cx="2286016" cy="1643042"/>
          </a:xfrm>
          <a:prstGeom prst="rect">
            <a:avLst/>
          </a:prstGeom>
          <a:noFill/>
        </p:spPr>
      </p:pic>
      <p:pic>
        <p:nvPicPr>
          <p:cNvPr id="1028" name="Picture 4" descr="https://katolicka.com.pl/images/galerie/2626-148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375554"/>
            <a:ext cx="2286016" cy="1714511"/>
          </a:xfrm>
          <a:prstGeom prst="rect">
            <a:avLst/>
          </a:prstGeom>
          <a:noFill/>
        </p:spPr>
      </p:pic>
      <p:pic>
        <p:nvPicPr>
          <p:cNvPr id="1030" name="Picture 6" descr="https://katolicka.com.pl/images/galerie/2612-147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3643306" y="2285992"/>
            <a:ext cx="1609496" cy="1757335"/>
          </a:xfrm>
          <a:prstGeom prst="rect">
            <a:avLst/>
          </a:prstGeom>
          <a:noFill/>
        </p:spPr>
      </p:pic>
      <p:pic>
        <p:nvPicPr>
          <p:cNvPr id="1035" name="Picture 11" descr="C:\Users\MKryger\Desktop\zielona czytelnia przy brami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4429132"/>
            <a:ext cx="2143140" cy="1678320"/>
          </a:xfrm>
          <a:prstGeom prst="rect">
            <a:avLst/>
          </a:prstGeom>
          <a:noFill/>
        </p:spPr>
      </p:pic>
      <p:pic>
        <p:nvPicPr>
          <p:cNvPr id="10" name="Picture 2" descr="\\192.168.60.10\Sekretariat\LOGO szkoły i Fundacji\KSN logo koło (003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285728"/>
            <a:ext cx="928694" cy="907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 rot="5400000">
            <a:off x="1393009" y="1535893"/>
            <a:ext cx="2500330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 rot="5400000">
            <a:off x="5679289" y="3750471"/>
            <a:ext cx="2500330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4" name="Picture 2" descr="Psycholog szkolny - Siedl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000504"/>
            <a:ext cx="2286016" cy="2214578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4500562" y="928670"/>
            <a:ext cx="421484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>
                <a:solidFill>
                  <a:srgbClr val="FFC000"/>
                </a:solidFill>
              </a:rPr>
              <a:t>OPIEKA </a:t>
            </a:r>
            <a:r>
              <a:rPr lang="pl-PL" sz="2200" b="1" dirty="0" smtClean="0">
                <a:solidFill>
                  <a:srgbClr val="FFC000"/>
                </a:solidFill>
              </a:rPr>
              <a:t>PSYCHOLOGA, </a:t>
            </a:r>
          </a:p>
          <a:p>
            <a:pPr algn="ctr"/>
            <a:r>
              <a:rPr lang="pl-PL" sz="2200" b="1" dirty="0" smtClean="0">
                <a:solidFill>
                  <a:srgbClr val="FFC000"/>
                </a:solidFill>
              </a:rPr>
              <a:t>PEDAGOGA I </a:t>
            </a:r>
            <a:r>
              <a:rPr lang="pl-PL" sz="2200" b="1" dirty="0" smtClean="0">
                <a:solidFill>
                  <a:srgbClr val="FFC000"/>
                </a:solidFill>
              </a:rPr>
              <a:t>LOGOPEDY</a:t>
            </a:r>
          </a:p>
          <a:p>
            <a:pPr algn="ctr"/>
            <a:endParaRPr lang="pl-PL" b="1" dirty="0">
              <a:solidFill>
                <a:srgbClr val="FFC000"/>
              </a:solidFill>
            </a:endParaRPr>
          </a:p>
          <a:p>
            <a:pPr algn="just"/>
            <a:r>
              <a:rPr lang="pl-PL" dirty="0"/>
              <a:t>Ta oferowana w naszej szkole skupia się zarówno na pracy z uczniem zdolnym, poprzez podnoszenie jego możliwości </a:t>
            </a:r>
            <a:endParaRPr lang="pl-PL" dirty="0" smtClean="0"/>
          </a:p>
          <a:p>
            <a:pPr algn="just"/>
            <a:r>
              <a:rPr lang="pl-PL" dirty="0" smtClean="0"/>
              <a:t>i </a:t>
            </a:r>
            <a:r>
              <a:rPr lang="pl-PL" dirty="0"/>
              <a:t>indywidualizację nauki, jak i na wytężonej, wielopłaszczyznowej pracy </a:t>
            </a:r>
            <a:endParaRPr lang="pl-PL" dirty="0" smtClean="0"/>
          </a:p>
          <a:p>
            <a:pPr algn="just"/>
            <a:r>
              <a:rPr lang="pl-PL" dirty="0" smtClean="0"/>
              <a:t>z </a:t>
            </a:r>
            <a:r>
              <a:rPr lang="pl-PL" dirty="0"/>
              <a:t>uczniem słabszym.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28596" y="4500570"/>
            <a:ext cx="421484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>
                <a:solidFill>
                  <a:srgbClr val="FFC000"/>
                </a:solidFill>
              </a:rPr>
              <a:t>SZKOLNE </a:t>
            </a:r>
            <a:r>
              <a:rPr lang="pl-PL" sz="2200" b="1" dirty="0" smtClean="0">
                <a:solidFill>
                  <a:srgbClr val="FFC000"/>
                </a:solidFill>
              </a:rPr>
              <a:t>OBIADY</a:t>
            </a:r>
          </a:p>
          <a:p>
            <a:endParaRPr lang="pl-PL" b="1" dirty="0">
              <a:solidFill>
                <a:srgbClr val="FFC000"/>
              </a:solidFill>
            </a:endParaRPr>
          </a:p>
          <a:p>
            <a:pPr algn="just"/>
            <a:r>
              <a:rPr lang="pl-PL" dirty="0"/>
              <a:t>Każdy uczeń ma </a:t>
            </a:r>
            <a:r>
              <a:rPr lang="pl-PL" dirty="0" smtClean="0"/>
              <a:t>możliwość zamówienia </a:t>
            </a:r>
            <a:r>
              <a:rPr lang="pl-PL" dirty="0" smtClean="0"/>
              <a:t>posiłków przygotowywanych </a:t>
            </a:r>
            <a:r>
              <a:rPr lang="pl-PL" dirty="0"/>
              <a:t>przez firmę cateringową.</a:t>
            </a:r>
          </a:p>
        </p:txBody>
      </p:sp>
      <p:pic>
        <p:nvPicPr>
          <p:cNvPr id="10" name="Picture 2" descr="\\192.168.60.10\Sekretariat\LOGO szkoły i Fundacji\KSN logo koło (00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287200"/>
            <a:ext cx="928694" cy="907649"/>
          </a:xfrm>
          <a:prstGeom prst="rect">
            <a:avLst/>
          </a:prstGeom>
          <a:noFill/>
        </p:spPr>
      </p:pic>
      <p:pic>
        <p:nvPicPr>
          <p:cNvPr id="3076" name="Picture 4" descr="STOŁÓWKA - Szkoła Podstawowa nr 10 im. Jana Brzechwy w Rum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785926"/>
            <a:ext cx="2286015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500034" y="1428736"/>
            <a:ext cx="55007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2500298" y="6000768"/>
            <a:ext cx="55007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1142976" y="2214554"/>
            <a:ext cx="61436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70C0"/>
                </a:solidFill>
              </a:rPr>
              <a:t>„Zwracam się również do was, drodzy nauczyciele i wychowawcy. Podjęliście się wielkiego zadania przekazywania wiedzy i wychowania powierzonych wam dzieci i młodzieży. Stoicie przed trudnym i poważnym wezwaniem.”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6429388" y="521495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Św. Jan Paweł II</a:t>
            </a:r>
          </a:p>
        </p:txBody>
      </p:sp>
      <p:pic>
        <p:nvPicPr>
          <p:cNvPr id="7" name="Picture 2" descr="\\192.168.60.10\Sekretariat\LOGO szkoły i Fundacji\KSN logo koło (00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287200"/>
            <a:ext cx="928694" cy="907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51046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FFC000"/>
                </a:solidFill>
              </a:rPr>
              <a:t>JESTEŚMY WSPÓLNOTĄ, KTÓRĄ TWORZĄ:</a:t>
            </a:r>
            <a:endParaRPr lang="pl-PL" b="1" dirty="0">
              <a:solidFill>
                <a:srgbClr val="FFC000"/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 flipH="1" flipV="1">
            <a:off x="857224" y="2357430"/>
            <a:ext cx="2643206" cy="1500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071538" y="2714620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uczniowie</a:t>
            </a: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285984" y="607220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rodzice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500826" y="514351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nauczyciele</a:t>
            </a: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13" name="Picture 2" descr="\\192.168.60.10\Sekretariat\LOGO szkoły i Fundacji\KSN logo koło (00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571876"/>
            <a:ext cx="1285884" cy="1256744"/>
          </a:xfrm>
          <a:prstGeom prst="rect">
            <a:avLst/>
          </a:prstGeom>
          <a:noFill/>
        </p:spPr>
      </p:pic>
      <p:sp>
        <p:nvSpPr>
          <p:cNvPr id="29" name="Prostokąt zaokrąglony 28"/>
          <p:cNvSpPr/>
          <p:nvPr/>
        </p:nvSpPr>
        <p:spPr>
          <a:xfrm flipH="1" flipV="1">
            <a:off x="857224" y="4643446"/>
            <a:ext cx="2643206" cy="1500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/>
          <p:cNvSpPr txBox="1"/>
          <p:nvPr/>
        </p:nvSpPr>
        <p:spPr>
          <a:xfrm>
            <a:off x="1357290" y="507207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</a:rPr>
              <a:t>rodzice</a:t>
            </a: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31" name="Prostokąt zaokrąglony 30"/>
          <p:cNvSpPr/>
          <p:nvPr/>
        </p:nvSpPr>
        <p:spPr>
          <a:xfrm flipH="1" flipV="1">
            <a:off x="5715008" y="2357430"/>
            <a:ext cx="2643206" cy="1500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/>
          <p:cNvSpPr txBox="1"/>
          <p:nvPr/>
        </p:nvSpPr>
        <p:spPr>
          <a:xfrm>
            <a:off x="5715008" y="278605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absolwenci</a:t>
            </a: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33" name="Prostokąt zaokrąglony 32"/>
          <p:cNvSpPr/>
          <p:nvPr/>
        </p:nvSpPr>
        <p:spPr>
          <a:xfrm flipH="1" flipV="1">
            <a:off x="5715008" y="4572008"/>
            <a:ext cx="2643206" cy="1500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/>
          <p:cNvSpPr txBox="1"/>
          <p:nvPr/>
        </p:nvSpPr>
        <p:spPr>
          <a:xfrm>
            <a:off x="5786446" y="507207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nauczyciele</a:t>
            </a:r>
            <a:endParaRPr lang="pl-PL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305800" cy="1571636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FFC000"/>
                </a:solidFill>
              </a:rPr>
              <a:t>PRAGNIEMY, ABY ABSOLWENT NASZEJ SZKOŁY:</a:t>
            </a:r>
          </a:p>
        </p:txBody>
      </p:sp>
      <p:pic>
        <p:nvPicPr>
          <p:cNvPr id="31746" name="Picture 2" descr="Czapka Absolwenta Z Dyplom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071810"/>
            <a:ext cx="3143272" cy="2736555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786182" y="2786058"/>
            <a:ext cx="471490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/>
              <a:t>Był człowiekiem wszechstronnie rozwiniętym.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Był wrażliwy na potrzeby innych, sumiennie wypełniał swoje obowiązki, odznaczał się rzetelnością, uczciwością oraz poszanowaniem mienia społecznego.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Reprezentował wysoki poziom intelektualny, psychiczny, społeczny, zdrowotny, moralny, kulturalny na miarę możliwości indywidualnych.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Świadomie opowiadał się za wartościami ludzkimi i chrześcijańskimi.</a:t>
            </a:r>
          </a:p>
          <a:p>
            <a:endParaRPr lang="pl-PL" sz="1600" dirty="0">
              <a:solidFill>
                <a:schemeClr val="accent1"/>
              </a:solidFill>
            </a:endParaRPr>
          </a:p>
        </p:txBody>
      </p:sp>
      <p:pic>
        <p:nvPicPr>
          <p:cNvPr id="7" name="Picture 2" descr="\\192.168.60.10\Sekretariat\LOGO szkoły i Fundacji\KSN logo koło (00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287200"/>
            <a:ext cx="928694" cy="907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305800" cy="1000132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FFC000"/>
                </a:solidFill>
              </a:rPr>
              <a:t>PRAGNIEMY, ABY RODZICE: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496"/>
            <a:ext cx="3113142" cy="212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3786182" y="3000372"/>
            <a:ext cx="4286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Czynnie współpracowali ze szkołą współtworząc atmosferę i tradycję szkoły. Przyczyniali się do spójnego oddziaływania szkoły i domu. Promowali szkołę w środowisku lokalnym.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1928794" y="5929330"/>
            <a:ext cx="60722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\\192.168.60.10\Sekretariat\LOGO szkoły i Fundacji\KSN logo koło (00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287200"/>
            <a:ext cx="928694" cy="907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14414" y="2214554"/>
            <a:ext cx="63579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1"/>
                </a:solidFill>
              </a:rPr>
              <a:t>„Rodzice powinni w atmosferze miłości stanowić przykład osobisty dla dzieci, wzór dla nich, który lepiej niż słowa potrafi wychowywać, wymaga to od  rodziców wiele cierpliwości, mądrości i taktu.”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500034" y="1428736"/>
            <a:ext cx="55007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y 3"/>
          <p:cNvCxnSpPr/>
          <p:nvPr/>
        </p:nvCxnSpPr>
        <p:spPr>
          <a:xfrm>
            <a:off x="2643174" y="5857892"/>
            <a:ext cx="55007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6643702" y="514351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Św. Jan Paweł II</a:t>
            </a:r>
          </a:p>
        </p:txBody>
      </p:sp>
      <p:pic>
        <p:nvPicPr>
          <p:cNvPr id="7" name="Picture 2" descr="\\192.168.60.10\Sekretariat\LOGO szkoły i Fundacji\KSN logo koło (00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287200"/>
            <a:ext cx="928694" cy="907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8596" y="4214818"/>
            <a:ext cx="8283324" cy="1928826"/>
          </a:xfrm>
        </p:spPr>
        <p:txBody>
          <a:bodyPr>
            <a:normAutofit fontScale="40000" lnSpcReduction="20000"/>
            <a:scene3d>
              <a:camera prst="orthographicFront"/>
              <a:lightRig rig="threePt" dir="t"/>
            </a:scene3d>
          </a:bodyPr>
          <a:lstStyle/>
          <a:p>
            <a:endParaRPr lang="pl-PL" sz="4000" dirty="0" smtClean="0">
              <a:solidFill>
                <a:srgbClr val="FFC000"/>
              </a:solidFill>
            </a:endParaRPr>
          </a:p>
          <a:p>
            <a:pPr algn="ctr"/>
            <a:r>
              <a:rPr lang="pl-PL" sz="9000" b="1" dirty="0" smtClean="0">
                <a:ln>
                  <a:solidFill>
                    <a:schemeClr val="bg1"/>
                  </a:solidFill>
                </a:ln>
                <a:solidFill>
                  <a:srgbClr val="FFC409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Katolickie Liceum Ogólnokształcące </a:t>
            </a:r>
          </a:p>
          <a:p>
            <a:pPr algn="ctr"/>
            <a:r>
              <a:rPr lang="pl-PL" sz="9000" b="1" dirty="0" smtClean="0">
                <a:ln>
                  <a:solidFill>
                    <a:schemeClr val="bg1"/>
                  </a:solidFill>
                </a:ln>
                <a:solidFill>
                  <a:srgbClr val="FFC409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HUMANITAS</a:t>
            </a:r>
            <a:endParaRPr lang="pl-PL" sz="9000" b="1" dirty="0">
              <a:ln>
                <a:solidFill>
                  <a:schemeClr val="bg1"/>
                </a:solidFill>
              </a:ln>
              <a:solidFill>
                <a:srgbClr val="FFC409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785918" y="2643182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ln>
                  <a:solidFill>
                    <a:schemeClr val="bg1"/>
                  </a:solidFill>
                </a:ln>
                <a:solidFill>
                  <a:srgbClr val="FFC409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Katolicka Niepubliczna Szkoła Podstawowa</a:t>
            </a:r>
            <a:endParaRPr lang="pl-PL" sz="3600" b="1" dirty="0" smtClean="0">
              <a:ln>
                <a:solidFill>
                  <a:schemeClr val="bg1"/>
                </a:solidFill>
              </a:ln>
              <a:solidFill>
                <a:srgbClr val="FFC409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000232" y="1357298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ln>
                  <a:solidFill>
                    <a:schemeClr val="bg1"/>
                  </a:solidFill>
                </a:ln>
                <a:solidFill>
                  <a:srgbClr val="FFC409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Oddział Przedszkolny „O”</a:t>
            </a:r>
            <a:endParaRPr lang="pl-PL" sz="3600" b="1" dirty="0" smtClean="0">
              <a:ln>
                <a:solidFill>
                  <a:schemeClr val="bg1"/>
                </a:solidFill>
              </a:ln>
              <a:solidFill>
                <a:srgbClr val="FFC409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pic>
        <p:nvPicPr>
          <p:cNvPr id="8" name="Picture 2" descr="\\192.168.60.10\Sekretariat\LOGO szkoły i Fundacji\KSN logo koło (00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287200"/>
            <a:ext cx="928694" cy="907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24" y="785794"/>
            <a:ext cx="7643192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C000"/>
                </a:solidFill>
              </a:rPr>
              <a:t>PRAGNIEMY, ABY NAUCZYCIELE:</a:t>
            </a:r>
          </a:p>
        </p:txBody>
      </p:sp>
      <p:sp>
        <p:nvSpPr>
          <p:cNvPr id="33794" name="AutoShape 2" descr="Sylwetka wektor grafika nauczyci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Skos 5"/>
          <p:cNvSpPr/>
          <p:nvPr/>
        </p:nvSpPr>
        <p:spPr>
          <a:xfrm>
            <a:off x="4857752" y="2428868"/>
            <a:ext cx="2857520" cy="278608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786058"/>
            <a:ext cx="21621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785786" y="2214554"/>
            <a:ext cx="3500462" cy="3500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Byli świadkami wiary, ludźmi bogatymi duchowo. Chętnie podejmowali różne formy doskonalenia w celu podnoszenia klasyfikacji zawodowych. Byli ludźmi kreatywnymi, twórczymi, pełnymi inicjatywy i zaangażowania. Towarzyszyli swoim wychowankom w ich potrzebach emocjonalnych, duchowych, intelektualnych i kulturowych.</a:t>
            </a:r>
          </a:p>
        </p:txBody>
      </p:sp>
      <p:pic>
        <p:nvPicPr>
          <p:cNvPr id="9" name="Picture 2" descr="\\192.168.60.10\Sekretariat\LOGO szkoły i Fundacji\KSN logo koło (00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287200"/>
            <a:ext cx="928694" cy="907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785786" y="1357298"/>
            <a:ext cx="54292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2857488" y="6072206"/>
            <a:ext cx="54292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1071538" y="1857364"/>
            <a:ext cx="6072230" cy="361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1"/>
                </a:solidFill>
              </a:rPr>
              <a:t>„Drodzy nauczyciele (…) Młodzi was potrzebują. Oni potrzebują wzorców, które byłyby dla nich punktem odniesienia. Oczekują odpowiedzi na wiele zasadniczych pytań, jakie nurtują ich umysły i serca, a nade wszystko domagają się od was przykładu życia.”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000760" y="542926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Św. Jan Paweł II</a:t>
            </a:r>
          </a:p>
        </p:txBody>
      </p:sp>
      <p:pic>
        <p:nvPicPr>
          <p:cNvPr id="7" name="Picture 2" descr="\\192.168.60.10\Sekretariat\LOGO szkoły i Fundacji\KSN logo koło (00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287200"/>
            <a:ext cx="928694" cy="907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FFC000"/>
                </a:solidFill>
              </a:rPr>
              <a:t>DZIĘKUJEMY</a:t>
            </a:r>
          </a:p>
        </p:txBody>
      </p:sp>
      <p:pic>
        <p:nvPicPr>
          <p:cNvPr id="3" name="Picture 2" descr="\\192.168.60.10\Sekretariat\LOGO szkoły i Fundacji\KSN logo koło (00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285992"/>
            <a:ext cx="1928826" cy="188499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928926" y="4357694"/>
            <a:ext cx="3500462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143240" y="4429132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Kontakt: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Ul. Dobrowolskiego 11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83-000 Pruszcz Gdański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Tel.: 58 355- </a:t>
            </a:r>
            <a:r>
              <a:rPr lang="pl-PL" dirty="0" smtClean="0">
                <a:solidFill>
                  <a:schemeClr val="bg1"/>
                </a:solidFill>
              </a:rPr>
              <a:t>82-82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Kom.: 506-802-427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357298"/>
            <a:ext cx="20288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 descr="Pomysły z tablicy Gołąb: 8 | gołąb, duch święty, duch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786058"/>
            <a:ext cx="2028825" cy="225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14546" y="714356"/>
            <a:ext cx="45434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FFC000"/>
                </a:solidFill>
              </a:rPr>
              <a:t>MISJA SZKOŁY</a:t>
            </a:r>
            <a:r>
              <a:rPr lang="pl-PL" dirty="0">
                <a:solidFill>
                  <a:srgbClr val="FFC000"/>
                </a:solidFill>
              </a:rPr>
              <a:t/>
            </a:r>
            <a:br>
              <a:rPr lang="pl-PL" dirty="0">
                <a:solidFill>
                  <a:srgbClr val="FFC000"/>
                </a:solidFill>
              </a:rPr>
            </a:br>
            <a:r>
              <a:rPr lang="pl-PL" sz="2700" b="1" dirty="0">
                <a:solidFill>
                  <a:srgbClr val="0070C0"/>
                </a:solidFill>
              </a:rPr>
              <a:t>Kluczowe Elementy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7224" y="2000240"/>
            <a:ext cx="7972452" cy="3895732"/>
          </a:xfrm>
        </p:spPr>
        <p:txBody>
          <a:bodyPr>
            <a:normAutofit/>
          </a:bodyPr>
          <a:lstStyle/>
          <a:p>
            <a:pPr lvl="8"/>
            <a:endParaRPr lang="pl-PL" sz="2000" dirty="0" smtClean="0"/>
          </a:p>
          <a:p>
            <a:pPr lvl="8"/>
            <a:endParaRPr lang="pl-PL" sz="2000" dirty="0" smtClean="0"/>
          </a:p>
          <a:p>
            <a:pPr lvl="8"/>
            <a:r>
              <a:rPr lang="pl-PL" sz="2000" dirty="0" smtClean="0"/>
              <a:t>Wartości </a:t>
            </a:r>
            <a:r>
              <a:rPr lang="pl-PL" sz="2000" dirty="0"/>
              <a:t>wiary katolickiej w </a:t>
            </a:r>
            <a:r>
              <a:rPr lang="pl-PL" sz="2000" dirty="0" smtClean="0"/>
              <a:t>wychowaniu</a:t>
            </a:r>
          </a:p>
          <a:p>
            <a:pPr lvl="8"/>
            <a:r>
              <a:rPr lang="pl-PL" sz="2000" dirty="0" smtClean="0"/>
              <a:t>Pomaganie w zdobyciu wiedzy, rozwinięciu uzdolnień oraz zainteresowań </a:t>
            </a:r>
          </a:p>
          <a:p>
            <a:pPr lvl="8"/>
            <a:r>
              <a:rPr lang="pl-PL" sz="2000" dirty="0" smtClean="0"/>
              <a:t>Indywidualne podejście</a:t>
            </a:r>
            <a:endParaRPr lang="pl-PL" sz="2000" dirty="0"/>
          </a:p>
          <a:p>
            <a:pPr lvl="8"/>
            <a:r>
              <a:rPr lang="pl-PL" sz="2000" dirty="0"/>
              <a:t>Wszechstronny rozwój</a:t>
            </a:r>
          </a:p>
          <a:p>
            <a:pPr lvl="8"/>
            <a:r>
              <a:rPr lang="pl-PL" sz="2000" dirty="0"/>
              <a:t>Przygotowanie do wejścia w dorosłość</a:t>
            </a:r>
          </a:p>
          <a:p>
            <a:pPr lvl="8"/>
            <a:r>
              <a:rPr lang="pl-PL" sz="2000" dirty="0"/>
              <a:t>Współpraca ze środowiskami lokalnymi</a:t>
            </a:r>
          </a:p>
          <a:p>
            <a:pPr lvl="8"/>
            <a:r>
              <a:rPr lang="pl-PL" sz="2000" dirty="0" smtClean="0"/>
              <a:t>Patriotyzm</a:t>
            </a:r>
          </a:p>
          <a:p>
            <a:pPr lvl="8"/>
            <a:endParaRPr lang="pl-PL" sz="2400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1428728" y="2214554"/>
            <a:ext cx="3429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5143504" y="6215082"/>
            <a:ext cx="36433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\\192.168.60.10\Sekretariat\LOGO szkoły i Fundacji\KSN logo koło (00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287200"/>
            <a:ext cx="928694" cy="907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14752"/>
            <a:ext cx="150019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lipsa 7"/>
          <p:cNvSpPr/>
          <p:nvPr/>
        </p:nvSpPr>
        <p:spPr>
          <a:xfrm>
            <a:off x="428596" y="2714620"/>
            <a:ext cx="192882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FFC000"/>
                </a:solidFill>
              </a:rPr>
              <a:t>EDUKACJA HOLISTYCZNA </a:t>
            </a:r>
            <a:br>
              <a:rPr lang="pl-PL" b="1" dirty="0" smtClean="0">
                <a:solidFill>
                  <a:srgbClr val="FFC00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Nauka holistyczna wywodzi się z przekonania, że świat jest całością, w której wszystko się ze sobą wiąże. </a:t>
            </a:r>
            <a:br>
              <a:rPr lang="pl-PL" sz="2800" b="1" dirty="0" smtClean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W szkole stawiamy na: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57620" y="2857496"/>
            <a:ext cx="4000528" cy="3714776"/>
          </a:xfrm>
        </p:spPr>
        <p:txBody>
          <a:bodyPr>
            <a:normAutofit/>
          </a:bodyPr>
          <a:lstStyle/>
          <a:p>
            <a:r>
              <a:rPr lang="pl-PL" sz="2000" dirty="0" smtClean="0"/>
              <a:t>Rozwój edukacji</a:t>
            </a:r>
            <a:endParaRPr lang="pl-PL" sz="2000" dirty="0" smtClean="0"/>
          </a:p>
          <a:p>
            <a:r>
              <a:rPr lang="pl-PL" sz="2000" dirty="0" smtClean="0"/>
              <a:t>Akceptację</a:t>
            </a:r>
            <a:endParaRPr lang="pl-PL" sz="2000" dirty="0" smtClean="0"/>
          </a:p>
          <a:p>
            <a:r>
              <a:rPr lang="pl-PL" sz="2000" dirty="0" smtClean="0"/>
              <a:t>Doświadczenie</a:t>
            </a:r>
          </a:p>
          <a:p>
            <a:r>
              <a:rPr lang="pl-PL" sz="2000" dirty="0" smtClean="0"/>
              <a:t>Rozwój życia duchowego</a:t>
            </a:r>
          </a:p>
          <a:p>
            <a:r>
              <a:rPr lang="pl-PL" sz="2000" dirty="0" smtClean="0"/>
              <a:t>Ocenianie pozytywne</a:t>
            </a:r>
          </a:p>
          <a:p>
            <a:r>
              <a:rPr lang="pl-PL" sz="2000" dirty="0" smtClean="0"/>
              <a:t>Wolność wyboru</a:t>
            </a:r>
          </a:p>
          <a:p>
            <a:r>
              <a:rPr lang="pl-PL" sz="2000" dirty="0" smtClean="0"/>
              <a:t>Partnerstwo </a:t>
            </a:r>
          </a:p>
          <a:p>
            <a:pPr>
              <a:buNone/>
            </a:pPr>
            <a:r>
              <a:rPr lang="pl-PL" sz="2000" dirty="0" smtClean="0"/>
              <a:t>   (nauczyciel = uczeń)</a:t>
            </a:r>
          </a:p>
          <a:p>
            <a:r>
              <a:rPr lang="pl-PL" sz="2000" dirty="0" smtClean="0"/>
              <a:t>Przygotowanie do życia w demokracji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00034" y="2857497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bg1"/>
                </a:solidFill>
              </a:rPr>
              <a:t>POZNANIE SIEBIE JEST</a:t>
            </a:r>
          </a:p>
          <a:p>
            <a:pPr algn="ctr"/>
            <a:r>
              <a:rPr lang="pl-PL" sz="1200" b="1" dirty="0" smtClean="0">
                <a:solidFill>
                  <a:schemeClr val="bg1"/>
                </a:solidFill>
              </a:rPr>
              <a:t>RÓWNIE WAŻNE JAK</a:t>
            </a:r>
          </a:p>
          <a:p>
            <a:pPr algn="ctr"/>
            <a:r>
              <a:rPr lang="pl-PL" sz="1200" b="1" dirty="0" smtClean="0">
                <a:solidFill>
                  <a:schemeClr val="bg1"/>
                </a:solidFill>
              </a:rPr>
              <a:t>POZNANIE ŚWIATA !</a:t>
            </a:r>
            <a:endParaRPr lang="pl-PL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\\192.168.60.10\Sekretariat\LOGO szkoły i Fundacji\KSN logo koło (00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287200"/>
            <a:ext cx="928694" cy="907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4480" y="785794"/>
            <a:ext cx="5266928" cy="1143000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FFC000"/>
                </a:solidFill>
              </a:rPr>
              <a:t>WIZJA SZKOŁY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785786" y="2285992"/>
            <a:ext cx="73581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Szkoła realizuje wartości katolickie i działa na zasadzie wspólnoty, w której wszyscy (uczniowie, rodzice, nauczyciele, pracownicy szkoły) czują się w równym stopniu odpowiedzialni za jej kształt i funkcjonowanie. Naszą szkołę postrzegamy jako wspólnotę, w której nauczanie i wychowanie nie odbywa się wyłącznie podczas szkolnych zajęć dydaktycznych, ale obecne jest w aktywności pozalekcyjnej, kontaktach z rodzicami uczniów, współpracy z instytucjami zewnętrznymi i partnerami szkoły.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1214414" y="5786454"/>
            <a:ext cx="60722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\\192.168.60.10\Sekretariat\LOGO szkoły i Fundacji\KSN logo koło (00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287200"/>
            <a:ext cx="928694" cy="907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pl-PL" sz="4500" b="1" dirty="0">
                <a:solidFill>
                  <a:srgbClr val="FFC000"/>
                </a:solidFill>
              </a:rPr>
              <a:t>NAJWAŻNIEJSZE JEST WYCHOWANIE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57422" y="3000372"/>
            <a:ext cx="4214842" cy="31432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sz="4800" dirty="0">
                <a:solidFill>
                  <a:srgbClr val="0070C0"/>
                </a:solidFill>
              </a:rPr>
              <a:t>„</a:t>
            </a:r>
            <a:r>
              <a:rPr lang="pl-PL" sz="4800" dirty="0" smtClean="0">
                <a:solidFill>
                  <a:srgbClr val="0070C0"/>
                </a:solidFill>
              </a:rPr>
              <a:t>Wychowywać, </a:t>
            </a:r>
            <a:endParaRPr lang="pl-PL" sz="48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pl-PL" sz="4800" dirty="0">
                <a:solidFill>
                  <a:srgbClr val="0070C0"/>
                </a:solidFill>
              </a:rPr>
              <a:t>by bardziej </a:t>
            </a:r>
            <a:r>
              <a:rPr lang="pl-PL" sz="4800" dirty="0" smtClean="0">
                <a:solidFill>
                  <a:srgbClr val="0070C0"/>
                </a:solidFill>
              </a:rPr>
              <a:t>być, </a:t>
            </a:r>
            <a:endParaRPr lang="pl-PL" sz="48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pl-PL" sz="4800" dirty="0">
                <a:solidFill>
                  <a:srgbClr val="0070C0"/>
                </a:solidFill>
              </a:rPr>
              <a:t>a nie tylko mieć”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sz="1500" b="1" dirty="0" smtClean="0">
                <a:solidFill>
                  <a:srgbClr val="0070C0"/>
                </a:solidFill>
              </a:rPr>
              <a:t>                                                                Św</a:t>
            </a:r>
            <a:r>
              <a:rPr lang="pl-PL" sz="1500" b="1" dirty="0">
                <a:solidFill>
                  <a:srgbClr val="0070C0"/>
                </a:solidFill>
              </a:rPr>
              <a:t>. Jan Paweł II</a:t>
            </a:r>
          </a:p>
        </p:txBody>
      </p:sp>
      <p:pic>
        <p:nvPicPr>
          <p:cNvPr id="5" name="Picture 2" descr="\\192.168.60.10\Sekretariat\LOGO szkoły i Fundacji\KSN logo koło (00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287200"/>
            <a:ext cx="928694" cy="907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zaokrąglony 17"/>
          <p:cNvSpPr/>
          <p:nvPr/>
        </p:nvSpPr>
        <p:spPr>
          <a:xfrm>
            <a:off x="5357818" y="4572008"/>
            <a:ext cx="350046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Prostokąt zaokrąglony 16"/>
          <p:cNvSpPr/>
          <p:nvPr/>
        </p:nvSpPr>
        <p:spPr>
          <a:xfrm>
            <a:off x="285720" y="4500570"/>
            <a:ext cx="350046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285720" y="1857364"/>
            <a:ext cx="350046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38962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FFC000"/>
                </a:solidFill>
              </a:rPr>
              <a:t> JESTEŚMY …</a:t>
            </a:r>
            <a:endParaRPr lang="pl-PL" b="1" dirty="0">
              <a:solidFill>
                <a:srgbClr val="FFC000"/>
              </a:solidFill>
            </a:endParaRPr>
          </a:p>
        </p:txBody>
      </p:sp>
      <p:pic>
        <p:nvPicPr>
          <p:cNvPr id="7170" name="Picture 2" descr="\\192.168.60.10\Sekretariat\LOGO szkoły i Fundacji\KSN logo koło (00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571876"/>
            <a:ext cx="1285884" cy="1256744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500034" y="2143116"/>
            <a:ext cx="32147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C000"/>
                </a:solidFill>
              </a:rPr>
              <a:t> </a:t>
            </a:r>
            <a:r>
              <a:rPr lang="pl-PL" b="1" dirty="0">
                <a:solidFill>
                  <a:srgbClr val="FFC000"/>
                </a:solidFill>
              </a:rPr>
              <a:t>ODWAŻNI</a:t>
            </a:r>
          </a:p>
          <a:p>
            <a:pPr algn="just"/>
            <a:r>
              <a:rPr lang="pl-PL" sz="1400" dirty="0">
                <a:solidFill>
                  <a:schemeClr val="bg1"/>
                </a:solidFill>
              </a:rPr>
              <a:t>Nie boimy </a:t>
            </a:r>
            <a:r>
              <a:rPr lang="pl-PL" sz="1400" dirty="0" smtClean="0">
                <a:solidFill>
                  <a:schemeClr val="bg1"/>
                </a:solidFill>
              </a:rPr>
              <a:t>się nietypowych rozwiązań i           metod nauczania, to one przynoszą efekty w  postaci wygrywanych konkursów i doskonałych wyników z </a:t>
            </a:r>
            <a:r>
              <a:rPr lang="pl-PL" sz="1400" dirty="0">
                <a:solidFill>
                  <a:schemeClr val="bg1"/>
                </a:solidFill>
              </a:rPr>
              <a:t>egzaminów. 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00034" y="4714884"/>
            <a:ext cx="3143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C000"/>
                </a:solidFill>
              </a:rPr>
              <a:t>POMYSŁOWI</a:t>
            </a:r>
          </a:p>
          <a:p>
            <a:pPr algn="just"/>
            <a:r>
              <a:rPr lang="pl-PL" sz="1400" dirty="0">
                <a:solidFill>
                  <a:schemeClr val="bg1"/>
                </a:solidFill>
              </a:rPr>
              <a:t>Naszych nauczycieli cechuje pomysłowość, sposób prowadzenia przez nich lekcji, sprawia, że każdy uczeń chce brać czynny udział w każdych zajęciach</a:t>
            </a:r>
            <a:r>
              <a:rPr lang="pl-PL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5572132" y="4643446"/>
            <a:ext cx="314327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C000"/>
                </a:solidFill>
              </a:rPr>
              <a:t>NA BIEŻĄCO</a:t>
            </a:r>
          </a:p>
          <a:p>
            <a:pPr algn="just"/>
            <a:r>
              <a:rPr lang="pl-PL" sz="1400" dirty="0">
                <a:solidFill>
                  <a:schemeClr val="bg1"/>
                </a:solidFill>
              </a:rPr>
              <a:t>Lekcje  w naszej szkole są prowadzone z wykorzystaniem najnowszych zdobyczy technologicznych. Sale lekcyjne są wyposażone w tablice interaktywne oraz projektory, dzięki czemu lekcja to nie tylko czytanie książek.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5357818" y="1857364"/>
            <a:ext cx="350046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572132" y="2000240"/>
            <a:ext cx="32147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C000"/>
                </a:solidFill>
              </a:rPr>
              <a:t>NATCHNIENI</a:t>
            </a:r>
            <a:endParaRPr lang="pl-PL" b="1" dirty="0">
              <a:solidFill>
                <a:srgbClr val="FFC000"/>
              </a:solidFill>
            </a:endParaRPr>
          </a:p>
          <a:p>
            <a:pPr algn="just"/>
            <a:r>
              <a:rPr lang="pl-PL" sz="1400" dirty="0">
                <a:solidFill>
                  <a:schemeClr val="bg1"/>
                </a:solidFill>
              </a:rPr>
              <a:t>Wierzymy, że ucząc i wychowując w duchu wartości jakie reprezentował Jan Paweł II pomożemy naszym wychowankom odnaleźć się w dorosłym życiu będąc zaopatrzonymi w </a:t>
            </a:r>
            <a:r>
              <a:rPr lang="pl-PL" sz="1400" dirty="0" smtClean="0">
                <a:solidFill>
                  <a:schemeClr val="bg1"/>
                </a:solidFill>
              </a:rPr>
              <a:t>zestaw najważniejszych wartości.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FFC000"/>
                </a:solidFill>
              </a:rPr>
              <a:t>CHĘĆ ZDOBYWANIA WIEDZY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8115328" cy="327947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pl-PL" sz="3200" dirty="0">
                <a:solidFill>
                  <a:srgbClr val="0070C0"/>
                </a:solidFill>
              </a:rPr>
              <a:t>„ Uczcie się poznawać coraz to nowe przedmioty. </a:t>
            </a:r>
          </a:p>
          <a:p>
            <a:pPr algn="r">
              <a:buNone/>
            </a:pPr>
            <a:r>
              <a:rPr lang="pl-PL" sz="3200" dirty="0">
                <a:solidFill>
                  <a:srgbClr val="0070C0"/>
                </a:solidFill>
              </a:rPr>
              <a:t>Wiedza bowiem otwiera horyzonty i sprzyja duchowemu rozwojowi człowieka.</a:t>
            </a:r>
          </a:p>
          <a:p>
            <a:pPr algn="r">
              <a:buNone/>
            </a:pPr>
            <a:r>
              <a:rPr lang="pl-PL" sz="3200" dirty="0">
                <a:solidFill>
                  <a:srgbClr val="0070C0"/>
                </a:solidFill>
              </a:rPr>
              <a:t>Prawdziwie wielki jest ten człowiek, który chce się czegoś nauczyć.”</a:t>
            </a:r>
          </a:p>
          <a:p>
            <a:pPr algn="r">
              <a:buNone/>
            </a:pPr>
            <a:endParaRPr lang="pl-PL" sz="3200" dirty="0"/>
          </a:p>
          <a:p>
            <a:pPr algn="r">
              <a:buNone/>
            </a:pPr>
            <a:r>
              <a:rPr lang="pl-PL" sz="1600" dirty="0">
                <a:solidFill>
                  <a:srgbClr val="0070C0"/>
                </a:solidFill>
              </a:rPr>
              <a:t>Św. Jan Paweł II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2428860" y="6072206"/>
            <a:ext cx="60722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\\192.168.60.10\Sekretariat\LOGO szkoły i Fundacji\KSN logo koło (00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287200"/>
            <a:ext cx="928694" cy="907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FFC000"/>
                </a:solidFill>
              </a:rPr>
              <a:t>ZALETY NASZEJ SZKOŁY</a:t>
            </a:r>
          </a:p>
        </p:txBody>
      </p:sp>
      <p:pic>
        <p:nvPicPr>
          <p:cNvPr id="1026" name="Picture 2" descr="Reformowany Kościół Katolicki w Polsce | Symbole Reformowanego Kościoła  Katolickie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428868"/>
            <a:ext cx="3997422" cy="278608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1071538" y="6072206"/>
            <a:ext cx="692948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\\192.168.60.10\Sekretariat\LOGO szkoły i Fundacji\KSN logo koło (00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287200"/>
            <a:ext cx="928694" cy="907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</TotalTime>
  <Words>777</Words>
  <Application>Microsoft Office PowerPoint</Application>
  <PresentationFormat>Pokaz na ekranie (4:3)</PresentationFormat>
  <Paragraphs>105</Paragraphs>
  <Slides>22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Przepływ</vt:lpstr>
      <vt:lpstr>KATOLICKIE SZKOŁY NIEPUBLICZNE Im. św. Jana Pawła II</vt:lpstr>
      <vt:lpstr>Slajd 2</vt:lpstr>
      <vt:lpstr>MISJA SZKOŁY Kluczowe Elementy</vt:lpstr>
      <vt:lpstr>EDUKACJA HOLISTYCZNA  Nauka holistyczna wywodzi się z przekonania, że świat jest całością, w której wszystko się ze sobą wiąże.  W szkole stawiamy na:</vt:lpstr>
      <vt:lpstr>WIZJA SZKOŁY</vt:lpstr>
      <vt:lpstr>NAJWAŻNIEJSZE JEST WYCHOWANIE</vt:lpstr>
      <vt:lpstr> JESTEŚMY …</vt:lpstr>
      <vt:lpstr>CHĘĆ ZDOBYWANIA WIEDZY</vt:lpstr>
      <vt:lpstr>ZALETY NASZEJ SZKOŁY</vt:lpstr>
      <vt:lpstr>DLA UCZNIA UCZEŃ W NASZEJ SZKOLE MOŻE LICZYĆ NA:</vt:lpstr>
      <vt:lpstr>WYJAZDY EDUKACYJNE AKTYWNIE SPĘDZONY CZAS NA NAUCE</vt:lpstr>
      <vt:lpstr>TUTORING WSPÓLNE ROZWIJANIE PASJI</vt:lpstr>
      <vt:lpstr>WSPÓLNIE SPĘDZAMY CZAS ! W CZASIE ZAJĘĆ INTEGRUJEMY SIĘ, TWORZĄC RODZINNĄ ATMOSFERĘ !</vt:lpstr>
      <vt:lpstr>Slajd 14</vt:lpstr>
      <vt:lpstr>Slajd 15</vt:lpstr>
      <vt:lpstr>JESTEŚMY WSPÓLNOTĄ, KTÓRĄ TWORZĄ:</vt:lpstr>
      <vt:lpstr>PRAGNIEMY, ABY ABSOLWENT NASZEJ SZKOŁY:</vt:lpstr>
      <vt:lpstr>PRAGNIEMY, ABY RODZICE:</vt:lpstr>
      <vt:lpstr>Slajd 19</vt:lpstr>
      <vt:lpstr>PRAGNIEMY, ABY NAUCZYCIELE:</vt:lpstr>
      <vt:lpstr>Slajd 21</vt:lpstr>
      <vt:lpstr>DZIĘKUJEMY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KATOLICKIE SZKOŁY NIEPUBLICZNE Im. św. Jana Pawła II</dc:title>
  <dc:creator>Magdalena Kryger</dc:creator>
  <cp:lastModifiedBy>Magdalena Kryger</cp:lastModifiedBy>
  <cp:revision>170</cp:revision>
  <dcterms:created xsi:type="dcterms:W3CDTF">2023-07-18T10:07:40Z</dcterms:created>
  <dcterms:modified xsi:type="dcterms:W3CDTF">2023-07-27T12:44:39Z</dcterms:modified>
</cp:coreProperties>
</file>